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Lst>
  <p:notesMasterIdLst>
    <p:notesMasterId r:id="rId29"/>
  </p:notesMasterIdLst>
  <p:handoutMasterIdLst>
    <p:handoutMasterId r:id="rId30"/>
  </p:handoutMasterIdLst>
  <p:sldIdLst>
    <p:sldId id="285" r:id="rId2"/>
    <p:sldId id="286" r:id="rId3"/>
    <p:sldId id="305" r:id="rId4"/>
    <p:sldId id="304" r:id="rId5"/>
    <p:sldId id="306" r:id="rId6"/>
    <p:sldId id="308" r:id="rId7"/>
    <p:sldId id="310" r:id="rId8"/>
    <p:sldId id="287" r:id="rId9"/>
    <p:sldId id="258" r:id="rId10"/>
    <p:sldId id="279" r:id="rId11"/>
    <p:sldId id="289" r:id="rId12"/>
    <p:sldId id="309" r:id="rId13"/>
    <p:sldId id="311" r:id="rId14"/>
    <p:sldId id="288" r:id="rId15"/>
    <p:sldId id="290" r:id="rId16"/>
    <p:sldId id="294" r:id="rId17"/>
    <p:sldId id="291" r:id="rId18"/>
    <p:sldId id="292" r:id="rId19"/>
    <p:sldId id="303" r:id="rId20"/>
    <p:sldId id="312" r:id="rId21"/>
    <p:sldId id="293" r:id="rId22"/>
    <p:sldId id="296" r:id="rId23"/>
    <p:sldId id="297" r:id="rId24"/>
    <p:sldId id="298" r:id="rId25"/>
    <p:sldId id="295" r:id="rId26"/>
    <p:sldId id="300" r:id="rId27"/>
    <p:sldId id="302" r:id="rId28"/>
  </p:sldIdLst>
  <p:sldSz cx="9144000" cy="6858000" type="screen4x3"/>
  <p:notesSz cx="7010400" cy="9296400"/>
  <p:custShowLst>
    <p:custShow name="Leadership" id="0">
      <p:sldLst>
        <p:sld r:id="rId11"/>
      </p:sldLst>
    </p:custShow>
  </p:custShow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CC"/>
    <a:srgbClr val="8C00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61" autoAdjust="0"/>
    <p:restoredTop sz="94660"/>
  </p:normalViewPr>
  <p:slideViewPr>
    <p:cSldViewPr>
      <p:cViewPr varScale="1">
        <p:scale>
          <a:sx n="69" d="100"/>
          <a:sy n="69" d="100"/>
        </p:scale>
        <p:origin x="648" y="-5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fld id="{CAFAF5B8-9867-486B-86CF-099C827F503C}" type="slidenum">
              <a:rPr lang="en-US" altLang="en-US"/>
              <a:pPr/>
              <a:t>‹#›</a:t>
            </a:fld>
            <a:endParaRPr lang="en-US" altLang="en-US"/>
          </a:p>
        </p:txBody>
      </p:sp>
    </p:spTree>
    <p:extLst>
      <p:ext uri="{BB962C8B-B14F-4D97-AF65-F5344CB8AC3E}">
        <p14:creationId xmlns:p14="http://schemas.microsoft.com/office/powerpoint/2010/main" val="1012857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hangingPunct="1">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hangingPunct="1">
              <a:defRPr sz="1200">
                <a:latin typeface="Arial" panose="020B0604020202020204" pitchFamily="34" charset="0"/>
              </a:defRPr>
            </a:lvl1pPr>
          </a:lstStyle>
          <a:p>
            <a:pPr>
              <a:defRPr/>
            </a:pPr>
            <a:fld id="{A45D64CF-4AEE-4BF4-9791-6FF583928816}" type="datetimeFigureOut">
              <a:rPr lang="en-US"/>
              <a:pPr>
                <a:defRPr/>
              </a:pPr>
              <a:t>8/24/2018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hangingPunct="1">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0E374E09-82A4-4346-93CA-A01148050E6C}" type="slidenum">
              <a:rPr lang="en-US"/>
              <a:pPr/>
              <a:t>‹#›</a:t>
            </a:fld>
            <a:endParaRPr lang="en-US"/>
          </a:p>
        </p:txBody>
      </p:sp>
    </p:spTree>
    <p:extLst>
      <p:ext uri="{BB962C8B-B14F-4D97-AF65-F5344CB8AC3E}">
        <p14:creationId xmlns:p14="http://schemas.microsoft.com/office/powerpoint/2010/main" val="22506100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077945C4-21B1-4DFC-BF68-19451A340B23}" type="slidenum">
              <a:rPr lang="en-US" altLang="en-US"/>
              <a:pPr/>
              <a:t>3</a:t>
            </a:fld>
            <a:endParaRPr lang="en-US" altLang="en-US"/>
          </a:p>
        </p:txBody>
      </p:sp>
    </p:spTree>
    <p:extLst>
      <p:ext uri="{BB962C8B-B14F-4D97-AF65-F5344CB8AC3E}">
        <p14:creationId xmlns:p14="http://schemas.microsoft.com/office/powerpoint/2010/main" val="2680055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077945C4-21B1-4DFC-BF68-19451A340B23}" type="slidenum">
              <a:rPr lang="en-US" altLang="en-US"/>
              <a:pPr/>
              <a:t>4</a:t>
            </a:fld>
            <a:endParaRPr lang="en-US" altLang="en-US"/>
          </a:p>
        </p:txBody>
      </p:sp>
    </p:spTree>
    <p:extLst>
      <p:ext uri="{BB962C8B-B14F-4D97-AF65-F5344CB8AC3E}">
        <p14:creationId xmlns:p14="http://schemas.microsoft.com/office/powerpoint/2010/main" val="67022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69E9D264-960F-4D23-895A-93CA59A786DB}" type="slidenum">
              <a:rPr lang="en-US" altLang="en-US" smtClean="0"/>
              <a:pPr/>
              <a:t>5</a:t>
            </a:fld>
            <a:endParaRPr lang="en-US" altLang="en-US" smtClean="0"/>
          </a:p>
        </p:txBody>
      </p:sp>
    </p:spTree>
    <p:extLst>
      <p:ext uri="{BB962C8B-B14F-4D97-AF65-F5344CB8AC3E}">
        <p14:creationId xmlns:p14="http://schemas.microsoft.com/office/powerpoint/2010/main" val="176508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585BED68-4C84-4C87-88A5-491292732514}" type="slidenum">
              <a:rPr lang="en-US" altLang="en-US" smtClean="0"/>
              <a:pPr/>
              <a:t>6</a:t>
            </a:fld>
            <a:endParaRPr lang="en-US" altLang="en-US" smtClean="0"/>
          </a:p>
        </p:txBody>
      </p:sp>
    </p:spTree>
    <p:extLst>
      <p:ext uri="{BB962C8B-B14F-4D97-AF65-F5344CB8AC3E}">
        <p14:creationId xmlns:p14="http://schemas.microsoft.com/office/powerpoint/2010/main" val="161136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585BED68-4C84-4C87-88A5-491292732514}" type="slidenum">
              <a:rPr lang="en-US" altLang="en-US" smtClean="0"/>
              <a:pPr/>
              <a:t>7</a:t>
            </a:fld>
            <a:endParaRPr lang="en-US" altLang="en-US" smtClean="0"/>
          </a:p>
        </p:txBody>
      </p:sp>
    </p:spTree>
    <p:extLst>
      <p:ext uri="{BB962C8B-B14F-4D97-AF65-F5344CB8AC3E}">
        <p14:creationId xmlns:p14="http://schemas.microsoft.com/office/powerpoint/2010/main" val="4232660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077945C4-21B1-4DFC-BF68-19451A340B23}" type="slidenum">
              <a:rPr lang="en-US" altLang="en-US"/>
              <a:pPr/>
              <a:t>12</a:t>
            </a:fld>
            <a:endParaRPr lang="en-US" altLang="en-US"/>
          </a:p>
        </p:txBody>
      </p:sp>
    </p:spTree>
    <p:extLst>
      <p:ext uri="{BB962C8B-B14F-4D97-AF65-F5344CB8AC3E}">
        <p14:creationId xmlns:p14="http://schemas.microsoft.com/office/powerpoint/2010/main" val="3276133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077945C4-21B1-4DFC-BF68-19451A340B23}" type="slidenum">
              <a:rPr lang="en-US" altLang="en-US"/>
              <a:pPr/>
              <a:t>13</a:t>
            </a:fld>
            <a:endParaRPr lang="en-US" altLang="en-US"/>
          </a:p>
        </p:txBody>
      </p:sp>
    </p:spTree>
    <p:extLst>
      <p:ext uri="{BB962C8B-B14F-4D97-AF65-F5344CB8AC3E}">
        <p14:creationId xmlns:p14="http://schemas.microsoft.com/office/powerpoint/2010/main" val="3736378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077945C4-21B1-4DFC-BF68-19451A340B23}" type="slidenum">
              <a:rPr lang="en-US" altLang="en-US"/>
              <a:pPr/>
              <a:t>14</a:t>
            </a:fld>
            <a:endParaRPr lang="en-US" altLang="en-US"/>
          </a:p>
        </p:txBody>
      </p:sp>
    </p:spTree>
    <p:extLst>
      <p:ext uri="{BB962C8B-B14F-4D97-AF65-F5344CB8AC3E}">
        <p14:creationId xmlns:p14="http://schemas.microsoft.com/office/powerpoint/2010/main" val="4278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7066" indent="-291179">
              <a:defRPr>
                <a:solidFill>
                  <a:schemeClr val="tx1"/>
                </a:solidFill>
                <a:latin typeface="Arial" charset="0"/>
              </a:defRPr>
            </a:lvl2pPr>
            <a:lvl3pPr marL="1164717" indent="-232943">
              <a:defRPr>
                <a:solidFill>
                  <a:schemeClr val="tx1"/>
                </a:solidFill>
                <a:latin typeface="Arial" charset="0"/>
              </a:defRPr>
            </a:lvl3pPr>
            <a:lvl4pPr marL="1630604" indent="-232943">
              <a:defRPr>
                <a:solidFill>
                  <a:schemeClr val="tx1"/>
                </a:solidFill>
                <a:latin typeface="Arial" charset="0"/>
              </a:defRPr>
            </a:lvl4pPr>
            <a:lvl5pPr marL="2096491" indent="-232943">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fld id="{077945C4-21B1-4DFC-BF68-19451A340B23}" type="slidenum">
              <a:rPr lang="en-US" altLang="en-US"/>
              <a:pPr/>
              <a:t>20</a:t>
            </a:fld>
            <a:endParaRPr lang="en-US" altLang="en-US"/>
          </a:p>
        </p:txBody>
      </p:sp>
    </p:spTree>
    <p:extLst>
      <p:ext uri="{BB962C8B-B14F-4D97-AF65-F5344CB8AC3E}">
        <p14:creationId xmlns:p14="http://schemas.microsoft.com/office/powerpoint/2010/main" val="511851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3FF7D7-DCC7-48B6-ADE1-1545289AD003}" type="slidenum">
              <a:rPr lang="en-US" altLang="en-US"/>
              <a:pPr/>
              <a:t>‹#›</a:t>
            </a:fld>
            <a:endParaRPr lang="en-US" altLang="en-US"/>
          </a:p>
        </p:txBody>
      </p:sp>
    </p:spTree>
    <p:extLst>
      <p:ext uri="{BB962C8B-B14F-4D97-AF65-F5344CB8AC3E}">
        <p14:creationId xmlns:p14="http://schemas.microsoft.com/office/powerpoint/2010/main" val="895313121"/>
      </p:ext>
    </p:extLst>
  </p:cSld>
  <p:clrMapOvr>
    <a:masterClrMapping/>
  </p:clrMapOvr>
  <p:transition spd="med">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A0960B-E1F2-4DE6-A9E3-1CB1E7F7C3B6}" type="slidenum">
              <a:rPr lang="en-US" altLang="en-US"/>
              <a:pPr/>
              <a:t>‹#›</a:t>
            </a:fld>
            <a:endParaRPr lang="en-US" altLang="en-US"/>
          </a:p>
        </p:txBody>
      </p:sp>
    </p:spTree>
    <p:extLst>
      <p:ext uri="{BB962C8B-B14F-4D97-AF65-F5344CB8AC3E}">
        <p14:creationId xmlns:p14="http://schemas.microsoft.com/office/powerpoint/2010/main" val="4285568784"/>
      </p:ext>
    </p:extLst>
  </p:cSld>
  <p:clrMapOvr>
    <a:masterClrMapping/>
  </p:clrMapOvr>
  <p:transition spd="med">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0F6F3B-FC62-495A-9717-DEA836847B1F}" type="slidenum">
              <a:rPr lang="en-US" altLang="en-US"/>
              <a:pPr/>
              <a:t>‹#›</a:t>
            </a:fld>
            <a:endParaRPr lang="en-US" altLang="en-US"/>
          </a:p>
        </p:txBody>
      </p:sp>
    </p:spTree>
    <p:extLst>
      <p:ext uri="{BB962C8B-B14F-4D97-AF65-F5344CB8AC3E}">
        <p14:creationId xmlns:p14="http://schemas.microsoft.com/office/powerpoint/2010/main" val="3911047845"/>
      </p:ext>
    </p:extLst>
  </p:cSld>
  <p:clrMapOvr>
    <a:masterClrMapping/>
  </p:clrMapOvr>
  <p:transition spd="med">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84C894-64B9-4EBE-8F25-BB865B2DA5DC}" type="slidenum">
              <a:rPr lang="en-US" altLang="en-US"/>
              <a:pPr/>
              <a:t>‹#›</a:t>
            </a:fld>
            <a:endParaRPr lang="en-US" altLang="en-US"/>
          </a:p>
        </p:txBody>
      </p:sp>
    </p:spTree>
    <p:extLst>
      <p:ext uri="{BB962C8B-B14F-4D97-AF65-F5344CB8AC3E}">
        <p14:creationId xmlns:p14="http://schemas.microsoft.com/office/powerpoint/2010/main" val="3971125793"/>
      </p:ext>
    </p:extLst>
  </p:cSld>
  <p:clrMapOvr>
    <a:masterClrMapping/>
  </p:clrMapOvr>
  <p:transition spd="med">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74CB9B4-645B-4F5A-9341-3FF87D59D9AE}" type="slidenum">
              <a:rPr lang="en-US" altLang="en-US"/>
              <a:pPr/>
              <a:t>‹#›</a:t>
            </a:fld>
            <a:endParaRPr lang="en-US" altLang="en-US"/>
          </a:p>
        </p:txBody>
      </p:sp>
    </p:spTree>
    <p:extLst>
      <p:ext uri="{BB962C8B-B14F-4D97-AF65-F5344CB8AC3E}">
        <p14:creationId xmlns:p14="http://schemas.microsoft.com/office/powerpoint/2010/main" val="284611121"/>
      </p:ext>
    </p:extLst>
  </p:cSld>
  <p:clrMapOvr>
    <a:masterClrMapping/>
  </p:clrMapOvr>
  <p:transition spd="med">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3858545-C97C-401D-B9F2-38CA744CA63D}" type="slidenum">
              <a:rPr lang="en-US" altLang="en-US"/>
              <a:pPr/>
              <a:t>‹#›</a:t>
            </a:fld>
            <a:endParaRPr lang="en-US" altLang="en-US"/>
          </a:p>
        </p:txBody>
      </p:sp>
    </p:spTree>
    <p:extLst>
      <p:ext uri="{BB962C8B-B14F-4D97-AF65-F5344CB8AC3E}">
        <p14:creationId xmlns:p14="http://schemas.microsoft.com/office/powerpoint/2010/main" val="1692470821"/>
      </p:ext>
    </p:extLst>
  </p:cSld>
  <p:clrMapOvr>
    <a:masterClrMapping/>
  </p:clrMapOvr>
  <p:transition spd="med">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A6DF33D-0B9B-438C-9C04-7E2995476BC5}" type="slidenum">
              <a:rPr lang="en-US" altLang="en-US"/>
              <a:pPr/>
              <a:t>‹#›</a:t>
            </a:fld>
            <a:endParaRPr lang="en-US" altLang="en-US"/>
          </a:p>
        </p:txBody>
      </p:sp>
    </p:spTree>
    <p:extLst>
      <p:ext uri="{BB962C8B-B14F-4D97-AF65-F5344CB8AC3E}">
        <p14:creationId xmlns:p14="http://schemas.microsoft.com/office/powerpoint/2010/main" val="3981471280"/>
      </p:ext>
    </p:extLst>
  </p:cSld>
  <p:clrMapOvr>
    <a:masterClrMapping/>
  </p:clrMapOvr>
  <p:transition spd="med">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63D58F7-AC69-4115-8FBE-6BC2740B37FF}" type="slidenum">
              <a:rPr lang="en-US" altLang="en-US"/>
              <a:pPr/>
              <a:t>‹#›</a:t>
            </a:fld>
            <a:endParaRPr lang="en-US" altLang="en-US"/>
          </a:p>
        </p:txBody>
      </p:sp>
    </p:spTree>
    <p:extLst>
      <p:ext uri="{BB962C8B-B14F-4D97-AF65-F5344CB8AC3E}">
        <p14:creationId xmlns:p14="http://schemas.microsoft.com/office/powerpoint/2010/main" val="1477029249"/>
      </p:ext>
    </p:extLst>
  </p:cSld>
  <p:clrMapOvr>
    <a:masterClrMapping/>
  </p:clrMapOvr>
  <p:transition spd="med">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3EA8190-F88B-42C4-A263-098F0527FA20}" type="slidenum">
              <a:rPr lang="en-US" altLang="en-US"/>
              <a:pPr/>
              <a:t>‹#›</a:t>
            </a:fld>
            <a:endParaRPr lang="en-US" altLang="en-US"/>
          </a:p>
        </p:txBody>
      </p:sp>
    </p:spTree>
    <p:extLst>
      <p:ext uri="{BB962C8B-B14F-4D97-AF65-F5344CB8AC3E}">
        <p14:creationId xmlns:p14="http://schemas.microsoft.com/office/powerpoint/2010/main" val="3440152923"/>
      </p:ext>
    </p:extLst>
  </p:cSld>
  <p:clrMapOvr>
    <a:masterClrMapping/>
  </p:clrMapOvr>
  <p:transition spd="med">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136C7B3-1D68-4184-BBEF-296DDB7CD9E7}" type="slidenum">
              <a:rPr lang="en-US" altLang="en-US"/>
              <a:pPr/>
              <a:t>‹#›</a:t>
            </a:fld>
            <a:endParaRPr lang="en-US" altLang="en-US"/>
          </a:p>
        </p:txBody>
      </p:sp>
    </p:spTree>
    <p:extLst>
      <p:ext uri="{BB962C8B-B14F-4D97-AF65-F5344CB8AC3E}">
        <p14:creationId xmlns:p14="http://schemas.microsoft.com/office/powerpoint/2010/main" val="1126431237"/>
      </p:ext>
    </p:extLst>
  </p:cSld>
  <p:clrMapOvr>
    <a:masterClrMapping/>
  </p:clrMapOvr>
  <p:transition spd="med">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9D8DD20-FBDC-4A3C-BFCA-C2AAD5FFFB9C}" type="slidenum">
              <a:rPr lang="en-US" altLang="en-US"/>
              <a:pPr/>
              <a:t>‹#›</a:t>
            </a:fld>
            <a:endParaRPr lang="en-US" altLang="en-US"/>
          </a:p>
        </p:txBody>
      </p:sp>
    </p:spTree>
    <p:extLst>
      <p:ext uri="{BB962C8B-B14F-4D97-AF65-F5344CB8AC3E}">
        <p14:creationId xmlns:p14="http://schemas.microsoft.com/office/powerpoint/2010/main" val="2351886873"/>
      </p:ext>
    </p:extLst>
  </p:cSld>
  <p:clrMapOvr>
    <a:masterClrMapping/>
  </p:clrMapOvr>
  <p:transition spd="med">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78ED8011-30DB-4A45-8976-129E034FA88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ransition spd="med">
    <p:cut thruBlk="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9144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85925"/>
            <a:ext cx="96774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25650" y="304800"/>
            <a:ext cx="50927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667000" y="1465053"/>
            <a:ext cx="3810000" cy="2800767"/>
          </a:xfrm>
          <a:prstGeom prst="rect">
            <a:avLst/>
          </a:prstGeom>
          <a:noFill/>
        </p:spPr>
        <p:txBody>
          <a:bodyPr>
            <a:spAutoFit/>
          </a:bodyPr>
          <a:lstStyle/>
          <a:p>
            <a:pPr algn="ctr" eaLnBrk="1" hangingPunct="1">
              <a:defRPr/>
            </a:pPr>
            <a:r>
              <a:rPr lang="en-US" sz="4400" dirty="0">
                <a:solidFill>
                  <a:schemeClr val="tx2">
                    <a:lumMod val="75000"/>
                  </a:schemeClr>
                </a:solidFill>
                <a:latin typeface="Rockwell Condensed" panose="02060603050405020104" pitchFamily="18" charset="0"/>
              </a:rPr>
              <a:t>Classroom Procedures </a:t>
            </a:r>
          </a:p>
          <a:p>
            <a:pPr algn="ctr" eaLnBrk="1" hangingPunct="1">
              <a:defRPr/>
            </a:pPr>
            <a:r>
              <a:rPr lang="en-US" sz="4400" dirty="0" smtClean="0">
                <a:solidFill>
                  <a:schemeClr val="tx2">
                    <a:lumMod val="75000"/>
                  </a:schemeClr>
                </a:solidFill>
                <a:latin typeface="Rockwell Condensed" panose="02060603050405020104" pitchFamily="18" charset="0"/>
              </a:rPr>
              <a:t>For Mr. </a:t>
            </a:r>
            <a:r>
              <a:rPr lang="en-US" sz="4400" dirty="0" err="1" smtClean="0">
                <a:solidFill>
                  <a:schemeClr val="tx2">
                    <a:lumMod val="75000"/>
                  </a:schemeClr>
                </a:solidFill>
                <a:latin typeface="Rockwell Condensed" panose="02060603050405020104" pitchFamily="18" charset="0"/>
              </a:rPr>
              <a:t>Santore’s</a:t>
            </a:r>
            <a:r>
              <a:rPr lang="en-US" sz="4400" dirty="0" smtClean="0">
                <a:solidFill>
                  <a:schemeClr val="tx2">
                    <a:lumMod val="75000"/>
                  </a:schemeClr>
                </a:solidFill>
                <a:latin typeface="Rockwell Condensed" panose="02060603050405020104" pitchFamily="18" charset="0"/>
              </a:rPr>
              <a:t> Room 405</a:t>
            </a:r>
            <a:endParaRPr lang="en-US" sz="4400" dirty="0">
              <a:solidFill>
                <a:schemeClr val="tx2">
                  <a:lumMod val="75000"/>
                </a:schemeClr>
              </a:solidFill>
              <a:latin typeface="Rockwell Condensed" panose="02060603050405020104" pitchFamily="18" charset="0"/>
            </a:endParaRPr>
          </a:p>
        </p:txBody>
      </p:sp>
    </p:spTree>
  </p:cSld>
  <p:clrMapOvr>
    <a:masterClrMapping/>
  </p:clrMapOvr>
  <p:transition spd="med">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1"/>
          <p:cNvSpPr>
            <a:spLocks noGrp="1"/>
          </p:cNvSpPr>
          <p:nvPr>
            <p:ph type="title"/>
          </p:nvPr>
        </p:nvSpPr>
        <p:spPr>
          <a:xfrm>
            <a:off x="3276600" y="592138"/>
            <a:ext cx="3429000" cy="1143000"/>
          </a:xfrm>
        </p:spPr>
        <p:txBody>
          <a:bodyPr/>
          <a:lstStyle/>
          <a:p>
            <a:pPr eaLnBrk="1" hangingPunct="1"/>
            <a:r>
              <a:rPr lang="en-US" altLang="en-US" smtClean="0"/>
              <a:t>Pencils</a:t>
            </a:r>
          </a:p>
        </p:txBody>
      </p:sp>
      <p:pic>
        <p:nvPicPr>
          <p:cNvPr id="922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9753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3563" y="84138"/>
            <a:ext cx="562927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7"/>
          <p:cNvSpPr txBox="1">
            <a:spLocks noChangeArrowheads="1"/>
          </p:cNvSpPr>
          <p:nvPr/>
        </p:nvSpPr>
        <p:spPr bwMode="auto">
          <a:xfrm>
            <a:off x="3200400" y="990600"/>
            <a:ext cx="3276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800">
                <a:latin typeface="Follow You Into the World" pitchFamily="2" charset="0"/>
              </a:rPr>
              <a:t>Pencils</a:t>
            </a:r>
          </a:p>
        </p:txBody>
      </p:sp>
      <p:pic>
        <p:nvPicPr>
          <p:cNvPr id="9223"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616200"/>
            <a:ext cx="113538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Content Placeholder 2"/>
          <p:cNvSpPr>
            <a:spLocks noGrp="1"/>
          </p:cNvSpPr>
          <p:nvPr>
            <p:ph idx="1"/>
          </p:nvPr>
        </p:nvSpPr>
        <p:spPr>
          <a:xfrm>
            <a:off x="914400" y="3276600"/>
            <a:ext cx="7696200" cy="4953000"/>
          </a:xfrm>
        </p:spPr>
        <p:txBody>
          <a:bodyPr/>
          <a:lstStyle/>
          <a:p>
            <a:pPr eaLnBrk="1" hangingPunct="1"/>
            <a:r>
              <a:rPr lang="en-US" altLang="en-US" sz="2000" smtClean="0"/>
              <a:t>Sharpening pencils during class time can be very distracting and frustrating for other students in the class.  </a:t>
            </a:r>
          </a:p>
          <a:p>
            <a:pPr eaLnBrk="1" hangingPunct="1"/>
            <a:r>
              <a:rPr lang="en-US" altLang="en-US" sz="2000" smtClean="0"/>
              <a:t>Make sure you have at least 2 pencils sharpened before we begin our day at 7:45</a:t>
            </a:r>
          </a:p>
          <a:p>
            <a:pPr eaLnBrk="1" hangingPunct="1"/>
            <a:r>
              <a:rPr lang="en-US" altLang="en-US" sz="2000" smtClean="0"/>
              <a:t>The pencil sharpener can be used during transitions or free time</a:t>
            </a:r>
          </a:p>
          <a:p>
            <a:pPr eaLnBrk="1" hangingPunct="1"/>
            <a:r>
              <a:rPr lang="en-US" altLang="en-US" sz="2000" smtClean="0"/>
              <a:t>You can always use a handheld sharpener at your desk</a:t>
            </a:r>
          </a:p>
        </p:txBody>
      </p:sp>
      <p:pic>
        <p:nvPicPr>
          <p:cNvPr id="9225"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880216">
            <a:off x="7064375" y="571501"/>
            <a:ext cx="13874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6662251">
            <a:off x="852487" y="1473201"/>
            <a:ext cx="11461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a:xfrm>
            <a:off x="2286000" y="838200"/>
            <a:ext cx="4114800" cy="1219200"/>
          </a:xfrm>
        </p:spPr>
        <p:txBody>
          <a:bodyPr rtlCol="0">
            <a:normAutofit fontScale="90000"/>
          </a:bodyPr>
          <a:lstStyle/>
          <a:p>
            <a:pPr eaLnBrk="1" fontAlgn="auto" hangingPunct="1">
              <a:spcAft>
                <a:spcPts val="0"/>
              </a:spcAft>
              <a:defRPr/>
            </a:pPr>
            <a:r>
              <a:rPr lang="en-US" dirty="0"/>
              <a:t>RIGHT AFTER </a:t>
            </a:r>
            <a:br>
              <a:rPr lang="en-US" dirty="0"/>
            </a:br>
            <a:r>
              <a:rPr lang="en-US" dirty="0"/>
              <a:t>THE BELL RINGS</a:t>
            </a:r>
          </a:p>
        </p:txBody>
      </p:sp>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95250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9375"/>
            <a:ext cx="567055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Box 5"/>
          <p:cNvSpPr txBox="1">
            <a:spLocks noChangeArrowheads="1"/>
          </p:cNvSpPr>
          <p:nvPr/>
        </p:nvSpPr>
        <p:spPr bwMode="auto">
          <a:xfrm>
            <a:off x="720725" y="555625"/>
            <a:ext cx="3435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800" dirty="0" smtClean="0">
                <a:latin typeface="Follow You Into the World" pitchFamily="2" charset="0"/>
              </a:rPr>
              <a:t>Bathroom/</a:t>
            </a:r>
            <a:endParaRPr lang="en-US" altLang="en-US" sz="4800" dirty="0">
              <a:latin typeface="Follow You Into the World" pitchFamily="2" charset="0"/>
            </a:endParaRPr>
          </a:p>
          <a:p>
            <a:pPr algn="ctr" eaLnBrk="1" hangingPunct="1"/>
            <a:r>
              <a:rPr lang="en-US" altLang="en-US" sz="4800" dirty="0" smtClean="0">
                <a:latin typeface="Follow You Into the World" pitchFamily="2" charset="0"/>
              </a:rPr>
              <a:t>Water</a:t>
            </a:r>
            <a:endParaRPr lang="en-US" altLang="en-US" sz="4800" dirty="0">
              <a:latin typeface="Follow You Into the World" pitchFamily="2" charset="0"/>
            </a:endParaRPr>
          </a:p>
        </p:txBody>
      </p:sp>
      <p:pic>
        <p:nvPicPr>
          <p:cNvPr id="1024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43844">
            <a:off x="3282950" y="-563563"/>
            <a:ext cx="6330950" cy="855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idx="1"/>
          </p:nvPr>
        </p:nvSpPr>
        <p:spPr>
          <a:xfrm rot="772225">
            <a:off x="4254500" y="1146175"/>
            <a:ext cx="4127500" cy="5145088"/>
          </a:xfrm>
        </p:spPr>
        <p:txBody>
          <a:bodyPr rtlCol="0">
            <a:normAutofit fontScale="55000" lnSpcReduction="20000"/>
          </a:bodyPr>
          <a:lstStyle/>
          <a:p>
            <a:pPr eaLnBrk="1" hangingPunct="1">
              <a:buFont typeface="Arial" panose="020B0604020202020204" pitchFamily="34" charset="0"/>
              <a:buChar char="•"/>
              <a:defRPr/>
            </a:pPr>
            <a:r>
              <a:rPr lang="en-US" sz="4000" dirty="0" smtClean="0"/>
              <a:t>You </a:t>
            </a:r>
            <a:r>
              <a:rPr lang="en-US" sz="4000" dirty="0"/>
              <a:t>may use the bathroom at any time </a:t>
            </a:r>
            <a:r>
              <a:rPr lang="en-US" sz="4000" b="1" u="sng" dirty="0"/>
              <a:t>except</a:t>
            </a:r>
            <a:r>
              <a:rPr lang="en-US" sz="4000" dirty="0"/>
              <a:t> when </a:t>
            </a:r>
            <a:r>
              <a:rPr lang="en-US" sz="4000" dirty="0" smtClean="0"/>
              <a:t>Mr. </a:t>
            </a:r>
            <a:r>
              <a:rPr lang="en-US" sz="4000" dirty="0" err="1" smtClean="0"/>
              <a:t>Santore</a:t>
            </a:r>
            <a:r>
              <a:rPr lang="en-US" sz="4000" dirty="0" smtClean="0"/>
              <a:t> </a:t>
            </a:r>
            <a:r>
              <a:rPr lang="en-US" sz="4000" dirty="0"/>
              <a:t>is “teaching” and during a test or a quiz unless it is an emergency.  Only one boy and one girl may be out of the room at the bathroom at the same time.  You shouldn’t need to use the restroom more than twice a day.  If you abuse it, you lose it!</a:t>
            </a:r>
          </a:p>
          <a:p>
            <a:pPr eaLnBrk="1" hangingPunct="1">
              <a:buFont typeface="Arial" panose="020B0604020202020204" pitchFamily="34" charset="0"/>
              <a:buChar char="•"/>
              <a:defRPr/>
            </a:pPr>
            <a:r>
              <a:rPr lang="en-US" sz="4000" dirty="0"/>
              <a:t>You must have your nametag </a:t>
            </a:r>
            <a:r>
              <a:rPr lang="en-US" sz="4000" dirty="0" smtClean="0"/>
              <a:t>on and sign-out on the clipboard </a:t>
            </a:r>
          </a:p>
          <a:p>
            <a:pPr eaLnBrk="1" hangingPunct="1">
              <a:buFont typeface="Arial" panose="020B0604020202020204" pitchFamily="34" charset="0"/>
              <a:buChar char="•"/>
              <a:defRPr/>
            </a:pPr>
            <a:r>
              <a:rPr lang="en-US" sz="4000" dirty="0" smtClean="0"/>
              <a:t>You </a:t>
            </a:r>
            <a:r>
              <a:rPr lang="en-US" sz="4000" dirty="0"/>
              <a:t>may have a </a:t>
            </a:r>
            <a:r>
              <a:rPr lang="en-US" sz="4000" dirty="0" smtClean="0"/>
              <a:t>water bottle at school that will be kept in your cubby.</a:t>
            </a:r>
            <a:endParaRPr lang="en-US" sz="4000" dirty="0"/>
          </a:p>
          <a:p>
            <a:pPr eaLnBrk="1" fontAlgn="auto" hangingPunct="1">
              <a:spcAft>
                <a:spcPts val="0"/>
              </a:spcAft>
              <a:buFont typeface="Arial" panose="020B0604020202020204" pitchFamily="34" charset="0"/>
              <a:buChar char="•"/>
              <a:defRPr/>
            </a:pPr>
            <a:endParaRPr lang="en-US" altLang="en-US" dirty="0" smtClean="0"/>
          </a:p>
        </p:txBody>
      </p:sp>
      <p:pic>
        <p:nvPicPr>
          <p:cNvPr id="10249"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276600"/>
            <a:ext cx="41751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box(in)">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box(in)">
                                      <p:cBhvr>
                                        <p:cTn id="17" dur="500"/>
                                        <p:tgtEl>
                                          <p:spTgt spid="71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box(in)">
                                      <p:cBhvr>
                                        <p:cTn id="2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415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546225"/>
            <a:ext cx="88392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7"/>
          <p:cNvSpPr txBox="1">
            <a:spLocks noChangeArrowheads="1"/>
          </p:cNvSpPr>
          <p:nvPr/>
        </p:nvSpPr>
        <p:spPr bwMode="auto">
          <a:xfrm>
            <a:off x="1104900" y="2470150"/>
            <a:ext cx="662940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buFont typeface="Wingdings" panose="05000000000000000000" pitchFamily="2" charset="2"/>
              <a:buChar char="§"/>
              <a:defRPr/>
            </a:pPr>
            <a:r>
              <a:rPr lang="en-US" altLang="en-US" sz="2400" dirty="0" smtClean="0"/>
              <a:t>Please make sure to keep your area around you neat and orderly.  </a:t>
            </a:r>
          </a:p>
          <a:p>
            <a:pPr eaLnBrk="1" hangingPunct="1">
              <a:lnSpc>
                <a:spcPct val="80000"/>
              </a:lnSpc>
              <a:buFont typeface="Wingdings" panose="05000000000000000000" pitchFamily="2" charset="2"/>
              <a:buChar char="§"/>
              <a:defRPr/>
            </a:pPr>
            <a:r>
              <a:rPr lang="en-US" altLang="en-US" sz="2400" dirty="0" smtClean="0"/>
              <a:t>All trash should be put in trash bins, and recyclable materials should be placed in the recycle bin.</a:t>
            </a:r>
          </a:p>
          <a:p>
            <a:pPr eaLnBrk="1" hangingPunct="1">
              <a:lnSpc>
                <a:spcPct val="80000"/>
              </a:lnSpc>
              <a:buFont typeface="Wingdings" panose="05000000000000000000" pitchFamily="2" charset="2"/>
              <a:buChar char="§"/>
              <a:defRPr/>
            </a:pPr>
            <a:r>
              <a:rPr lang="en-US" altLang="en-US" sz="2400" dirty="0" smtClean="0"/>
              <a:t>We want to keep our room and ourselves clean throughout everyday.  </a:t>
            </a:r>
          </a:p>
          <a:p>
            <a:pPr eaLnBrk="1" hangingPunct="1">
              <a:lnSpc>
                <a:spcPct val="80000"/>
              </a:lnSpc>
              <a:buFont typeface="Wingdings" panose="05000000000000000000" pitchFamily="2" charset="2"/>
              <a:buChar char="§"/>
              <a:defRPr/>
            </a:pPr>
            <a:r>
              <a:rPr lang="en-US" altLang="en-US" sz="2400" dirty="0" smtClean="0"/>
              <a:t>We will also do an afternoon clean up at the end of each day.</a:t>
            </a:r>
          </a:p>
        </p:txBody>
      </p:sp>
      <p:sp>
        <p:nvSpPr>
          <p:cNvPr id="11273" name="TextBox 9"/>
          <p:cNvSpPr txBox="1">
            <a:spLocks noChangeArrowheads="1"/>
          </p:cNvSpPr>
          <p:nvPr/>
        </p:nvSpPr>
        <p:spPr bwMode="auto">
          <a:xfrm>
            <a:off x="990600" y="452438"/>
            <a:ext cx="7086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400" dirty="0" smtClean="0">
                <a:latin typeface="Follow You Into the World" pitchFamily="2" charset="0"/>
                <a:ea typeface="CloudyDay" pitchFamily="2" charset="0"/>
                <a:cs typeface="CloudyDay" pitchFamily="2" charset="0"/>
              </a:rPr>
              <a:t>Keeping a Clean Classroom</a:t>
            </a:r>
            <a:endParaRPr lang="en-US" altLang="en-US" sz="4400" dirty="0">
              <a:latin typeface="Follow You Into the World" pitchFamily="2" charset="0"/>
              <a:ea typeface="CloudyDay" pitchFamily="2" charset="0"/>
              <a:cs typeface="CloudyDay" pitchFamily="2" charset="0"/>
            </a:endParaRPr>
          </a:p>
        </p:txBody>
      </p:sp>
    </p:spTree>
    <p:extLst>
      <p:ext uri="{BB962C8B-B14F-4D97-AF65-F5344CB8AC3E}">
        <p14:creationId xmlns:p14="http://schemas.microsoft.com/office/powerpoint/2010/main" val="1831512905"/>
      </p:ext>
    </p:extLst>
  </p:cSld>
  <p:clrMapOvr>
    <a:masterClrMapping/>
  </p:clrMapOvr>
  <p:transition spd="med">
    <p:cut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415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546225"/>
            <a:ext cx="88392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9"/>
          <p:cNvSpPr txBox="1">
            <a:spLocks noChangeArrowheads="1"/>
          </p:cNvSpPr>
          <p:nvPr/>
        </p:nvSpPr>
        <p:spPr bwMode="auto">
          <a:xfrm>
            <a:off x="990600" y="452438"/>
            <a:ext cx="7086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endParaRPr lang="en-US" altLang="en-US" sz="4400" dirty="0" smtClean="0">
              <a:latin typeface="Follow You Into the World" pitchFamily="2" charset="0"/>
              <a:ea typeface="CloudyDay" pitchFamily="2" charset="0"/>
              <a:cs typeface="CloudyDay" pitchFamily="2" charset="0"/>
            </a:endParaRPr>
          </a:p>
          <a:p>
            <a:pPr algn="ctr" eaLnBrk="1" hangingPunct="1"/>
            <a:endParaRPr lang="en-US" altLang="en-US" sz="4400" dirty="0">
              <a:latin typeface="Follow You Into the World" pitchFamily="2" charset="0"/>
              <a:ea typeface="CloudyDay" pitchFamily="2" charset="0"/>
              <a:cs typeface="CloudyDay" pitchFamily="2" charset="0"/>
            </a:endParaRPr>
          </a:p>
          <a:p>
            <a:pPr algn="ctr" eaLnBrk="1" hangingPunct="1"/>
            <a:endParaRPr lang="en-US" altLang="en-US" sz="4400" dirty="0" smtClean="0">
              <a:latin typeface="Follow You Into the World" pitchFamily="2" charset="0"/>
              <a:ea typeface="CloudyDay" pitchFamily="2" charset="0"/>
              <a:cs typeface="CloudyDay" pitchFamily="2" charset="0"/>
            </a:endParaRPr>
          </a:p>
          <a:p>
            <a:pPr algn="ctr" eaLnBrk="1" hangingPunct="1"/>
            <a:endParaRPr lang="en-US" altLang="en-US" sz="4400" dirty="0">
              <a:latin typeface="Follow You Into the World" pitchFamily="2" charset="0"/>
              <a:ea typeface="CloudyDay" pitchFamily="2" charset="0"/>
              <a:cs typeface="CloudyDay" pitchFamily="2" charset="0"/>
            </a:endParaRPr>
          </a:p>
          <a:p>
            <a:pPr algn="ctr" eaLnBrk="1" hangingPunct="1"/>
            <a:endParaRPr lang="en-US" altLang="en-US" sz="4400" dirty="0" smtClean="0">
              <a:latin typeface="Follow You Into the World" pitchFamily="2" charset="0"/>
              <a:ea typeface="CloudyDay" pitchFamily="2" charset="0"/>
              <a:cs typeface="CloudyDay" pitchFamily="2" charset="0"/>
            </a:endParaRPr>
          </a:p>
          <a:p>
            <a:pPr algn="ctr" eaLnBrk="1" hangingPunct="1"/>
            <a:r>
              <a:rPr lang="en-US" altLang="en-US" sz="4400" dirty="0" smtClean="0">
                <a:latin typeface="Follow You Into the World" pitchFamily="2" charset="0"/>
                <a:ea typeface="CloudyDay" pitchFamily="2" charset="0"/>
                <a:cs typeface="CloudyDay" pitchFamily="2" charset="0"/>
              </a:rPr>
              <a:t>BRAIN BREAK!!</a:t>
            </a:r>
            <a:endParaRPr lang="en-US" altLang="en-US" sz="4400" dirty="0">
              <a:latin typeface="Follow You Into the World" pitchFamily="2" charset="0"/>
              <a:ea typeface="CloudyDay" pitchFamily="2" charset="0"/>
              <a:cs typeface="CloudyDay" pitchFamily="2" charset="0"/>
            </a:endParaRPr>
          </a:p>
        </p:txBody>
      </p:sp>
    </p:spTree>
    <p:extLst>
      <p:ext uri="{BB962C8B-B14F-4D97-AF65-F5344CB8AC3E}">
        <p14:creationId xmlns:p14="http://schemas.microsoft.com/office/powerpoint/2010/main" val="1596464159"/>
      </p:ext>
    </p:extLst>
  </p:cSld>
  <p:clrMapOvr>
    <a:masterClrMapping/>
  </p:clrMapOvr>
  <p:transition spd="med">
    <p:cut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415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546225"/>
            <a:ext cx="88392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7"/>
          <p:cNvSpPr txBox="1">
            <a:spLocks noChangeArrowheads="1"/>
          </p:cNvSpPr>
          <p:nvPr/>
        </p:nvSpPr>
        <p:spPr bwMode="auto">
          <a:xfrm>
            <a:off x="1104900" y="2470150"/>
            <a:ext cx="6629400"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buFont typeface="Wingdings" panose="05000000000000000000" pitchFamily="2" charset="2"/>
              <a:buChar char="§"/>
              <a:defRPr/>
            </a:pPr>
            <a:r>
              <a:rPr lang="en-US" altLang="en-US" sz="1900" dirty="0" smtClean="0">
                <a:latin typeface="+mn-lt"/>
              </a:rPr>
              <a:t>Listen to the teacher with full attention.</a:t>
            </a:r>
          </a:p>
          <a:p>
            <a:pPr eaLnBrk="1" hangingPunct="1">
              <a:lnSpc>
                <a:spcPct val="80000"/>
              </a:lnSpc>
              <a:buFont typeface="Wingdings" panose="05000000000000000000" pitchFamily="2" charset="2"/>
              <a:buChar char="§"/>
              <a:defRPr/>
            </a:pPr>
            <a:r>
              <a:rPr lang="en-US" altLang="en-US" sz="1900" dirty="0" smtClean="0">
                <a:latin typeface="+mn-lt"/>
              </a:rPr>
              <a:t>If Mr. </a:t>
            </a:r>
            <a:r>
              <a:rPr lang="en-US" altLang="en-US" sz="1900" dirty="0" err="1" smtClean="0">
                <a:latin typeface="+mn-lt"/>
              </a:rPr>
              <a:t>Santore</a:t>
            </a:r>
            <a:r>
              <a:rPr lang="en-US" altLang="en-US" sz="1900" dirty="0" smtClean="0">
                <a:latin typeface="+mn-lt"/>
              </a:rPr>
              <a:t> is talking, you are listening. If another student is talking, you are listening. If you are talking, others are listening. </a:t>
            </a:r>
          </a:p>
          <a:p>
            <a:pPr eaLnBrk="1" hangingPunct="1">
              <a:lnSpc>
                <a:spcPct val="80000"/>
              </a:lnSpc>
              <a:buFont typeface="Wingdings" panose="05000000000000000000" pitchFamily="2" charset="2"/>
              <a:buChar char="§"/>
              <a:defRPr/>
            </a:pPr>
            <a:r>
              <a:rPr lang="en-US" altLang="en-US" sz="1900" dirty="0" smtClean="0">
                <a:latin typeface="+mn-lt"/>
              </a:rPr>
              <a:t>Ask questions related to the subject.  Other questions which are not related to the subject can be asked after instruction.</a:t>
            </a:r>
          </a:p>
          <a:p>
            <a:pPr eaLnBrk="1" hangingPunct="1">
              <a:lnSpc>
                <a:spcPct val="80000"/>
              </a:lnSpc>
              <a:buFont typeface="Wingdings" panose="05000000000000000000" pitchFamily="2" charset="2"/>
              <a:buChar char="§"/>
              <a:defRPr/>
            </a:pPr>
            <a:r>
              <a:rPr lang="en-US" altLang="en-US" sz="1900" dirty="0" smtClean="0">
                <a:latin typeface="+mn-lt"/>
              </a:rPr>
              <a:t>After instruction, make sure you understand the concept.  If not, ask questions by mentioning which part you didn’t understand.</a:t>
            </a:r>
            <a:r>
              <a:rPr lang="en-US" sz="1900" dirty="0" smtClean="0">
                <a:latin typeface="+mn-lt"/>
              </a:rPr>
              <a:t> You are responsible for your own learning. Be proactive!</a:t>
            </a:r>
          </a:p>
          <a:p>
            <a:pPr eaLnBrk="1" hangingPunct="1">
              <a:lnSpc>
                <a:spcPct val="80000"/>
              </a:lnSpc>
              <a:buFont typeface="Wingdings" panose="05000000000000000000" pitchFamily="2" charset="2"/>
              <a:buChar char="§"/>
              <a:defRPr/>
            </a:pPr>
            <a:r>
              <a:rPr lang="en-US" sz="1900" dirty="0" smtClean="0">
                <a:latin typeface="+mn-lt"/>
              </a:rPr>
              <a:t>Focus on the speaker by listening and looking, think of questions or comments you have</a:t>
            </a:r>
          </a:p>
          <a:p>
            <a:pPr eaLnBrk="1" hangingPunct="1">
              <a:lnSpc>
                <a:spcPct val="80000"/>
              </a:lnSpc>
              <a:buFont typeface="Wingdings" panose="05000000000000000000" pitchFamily="2" charset="2"/>
              <a:buChar char="§"/>
              <a:defRPr/>
            </a:pPr>
            <a:r>
              <a:rPr lang="en-US" sz="1900" dirty="0" smtClean="0">
                <a:latin typeface="+mn-lt"/>
              </a:rPr>
              <a:t>Wait your turn to speak</a:t>
            </a:r>
          </a:p>
          <a:p>
            <a:pPr eaLnBrk="1" hangingPunct="1">
              <a:lnSpc>
                <a:spcPct val="80000"/>
              </a:lnSpc>
              <a:buFont typeface="Wingdings" panose="05000000000000000000" pitchFamily="2" charset="2"/>
              <a:buChar char="§"/>
              <a:defRPr/>
            </a:pPr>
            <a:r>
              <a:rPr lang="en-US" sz="1900" dirty="0" smtClean="0">
                <a:latin typeface="+mn-lt"/>
              </a:rPr>
              <a:t>If you have a question or comment raise your hand and wait to be called on </a:t>
            </a:r>
          </a:p>
          <a:p>
            <a:pPr eaLnBrk="1" hangingPunct="1">
              <a:lnSpc>
                <a:spcPct val="80000"/>
              </a:lnSpc>
              <a:buFont typeface="Wingdings" panose="05000000000000000000" pitchFamily="2" charset="2"/>
              <a:buChar char="§"/>
              <a:defRPr/>
            </a:pPr>
            <a:r>
              <a:rPr lang="en-US" sz="1900" dirty="0" err="1" smtClean="0">
                <a:latin typeface="+mn-lt"/>
              </a:rPr>
              <a:t>Partcipate</a:t>
            </a:r>
            <a:r>
              <a:rPr lang="en-US" sz="1900" dirty="0" smtClean="0">
                <a:latin typeface="+mn-lt"/>
              </a:rPr>
              <a:t>! </a:t>
            </a:r>
          </a:p>
          <a:p>
            <a:pPr eaLnBrk="1" hangingPunct="1">
              <a:lnSpc>
                <a:spcPct val="80000"/>
              </a:lnSpc>
              <a:buFont typeface="Wingdings" panose="05000000000000000000" pitchFamily="2" charset="2"/>
              <a:buChar char="§"/>
              <a:defRPr/>
            </a:pPr>
            <a:endParaRPr lang="en-US" altLang="en-US" sz="2400" dirty="0" smtClean="0"/>
          </a:p>
        </p:txBody>
      </p:sp>
      <p:sp>
        <p:nvSpPr>
          <p:cNvPr id="11273" name="TextBox 9"/>
          <p:cNvSpPr txBox="1">
            <a:spLocks noChangeArrowheads="1"/>
          </p:cNvSpPr>
          <p:nvPr/>
        </p:nvSpPr>
        <p:spPr bwMode="auto">
          <a:xfrm>
            <a:off x="990600" y="452438"/>
            <a:ext cx="7086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400">
                <a:latin typeface="Follow You Into the World" pitchFamily="2" charset="0"/>
                <a:ea typeface="CloudyDay" pitchFamily="2" charset="0"/>
                <a:cs typeface="CloudyDay" pitchFamily="2" charset="0"/>
              </a:rPr>
              <a:t>During Instruction</a:t>
            </a:r>
          </a:p>
        </p:txBody>
      </p:sp>
    </p:spTree>
  </p:cSld>
  <p:clrMapOvr>
    <a:masterClrMapping/>
  </p:clrMapOvr>
  <p:transition spd="med">
    <p:cut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1"/>
          <p:cNvSpPr>
            <a:spLocks noGrp="1"/>
          </p:cNvSpPr>
          <p:nvPr>
            <p:ph type="title"/>
          </p:nvPr>
        </p:nvSpPr>
        <p:spPr>
          <a:xfrm>
            <a:off x="3276600" y="592138"/>
            <a:ext cx="3429000" cy="1143000"/>
          </a:xfrm>
        </p:spPr>
        <p:txBody>
          <a:bodyPr/>
          <a:lstStyle/>
          <a:p>
            <a:pPr eaLnBrk="1" hangingPunct="1"/>
            <a:r>
              <a:rPr lang="en-US" altLang="en-US" smtClean="0"/>
              <a:t>Pencils</a:t>
            </a:r>
          </a:p>
        </p:txBody>
      </p:sp>
      <p:pic>
        <p:nvPicPr>
          <p:cNvPr id="1331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9753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52400"/>
            <a:ext cx="7239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7"/>
          <p:cNvSpPr txBox="1">
            <a:spLocks noChangeArrowheads="1"/>
          </p:cNvSpPr>
          <p:nvPr/>
        </p:nvSpPr>
        <p:spPr bwMode="auto">
          <a:xfrm>
            <a:off x="2438400" y="609600"/>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800">
                <a:latin typeface="Follow You Into the World" pitchFamily="2" charset="0"/>
              </a:rPr>
              <a:t>While you are working</a:t>
            </a:r>
          </a:p>
        </p:txBody>
      </p:sp>
      <p:pic>
        <p:nvPicPr>
          <p:cNvPr id="1331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00" y="2057400"/>
            <a:ext cx="11353800"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Content Placeholder 2"/>
          <p:cNvSpPr>
            <a:spLocks noGrp="1"/>
          </p:cNvSpPr>
          <p:nvPr>
            <p:ph idx="1"/>
          </p:nvPr>
        </p:nvSpPr>
        <p:spPr>
          <a:xfrm>
            <a:off x="609600" y="2895600"/>
            <a:ext cx="8229600" cy="4953000"/>
          </a:xfrm>
        </p:spPr>
        <p:txBody>
          <a:bodyPr/>
          <a:lstStyle/>
          <a:p>
            <a:pPr eaLnBrk="1" hangingPunct="1">
              <a:lnSpc>
                <a:spcPct val="80000"/>
              </a:lnSpc>
            </a:pPr>
            <a:r>
              <a:rPr lang="en-US" altLang="en-US" sz="2400" smtClean="0"/>
              <a:t>Make sure you read or listen to the directions about your work and understand them.</a:t>
            </a:r>
          </a:p>
          <a:p>
            <a:pPr eaLnBrk="1" hangingPunct="1">
              <a:lnSpc>
                <a:spcPct val="80000"/>
              </a:lnSpc>
            </a:pPr>
            <a:r>
              <a:rPr lang="en-US" altLang="en-US" sz="2400" smtClean="0"/>
              <a:t>If you didn’t understand, ask help from other students sitting around you.  If they also don’t understand, ask the teacher to explain it.</a:t>
            </a:r>
          </a:p>
          <a:p>
            <a:pPr eaLnBrk="1" hangingPunct="1">
              <a:lnSpc>
                <a:spcPct val="80000"/>
              </a:lnSpc>
            </a:pPr>
            <a:r>
              <a:rPr lang="en-US" altLang="en-US" sz="2400" smtClean="0"/>
              <a:t>If you are asked to help, be polite and kind and offer your best advice.  </a:t>
            </a:r>
          </a:p>
          <a:p>
            <a:pPr eaLnBrk="1" hangingPunct="1">
              <a:lnSpc>
                <a:spcPct val="80000"/>
              </a:lnSpc>
            </a:pPr>
            <a:r>
              <a:rPr lang="en-US" altLang="en-US" sz="2400" smtClean="0"/>
              <a:t>Respect each other and be friendly.</a:t>
            </a:r>
          </a:p>
          <a:p>
            <a:pPr eaLnBrk="1" hangingPunct="1">
              <a:lnSpc>
                <a:spcPct val="80000"/>
              </a:lnSpc>
            </a:pPr>
            <a:r>
              <a:rPr lang="en-US" altLang="en-US" sz="2400" smtClean="0"/>
              <a:t>Use your time wisely.  Put forth your best effort to finish your work on time.</a:t>
            </a:r>
          </a:p>
        </p:txBody>
      </p:sp>
    </p:spTree>
  </p:cSld>
  <p:clrMapOvr>
    <a:masterClrMapping/>
  </p:clrMapOvr>
  <p:transition spd="med">
    <p:cut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a:xfrm>
            <a:off x="2286000" y="838200"/>
            <a:ext cx="4114800" cy="1219200"/>
          </a:xfrm>
        </p:spPr>
        <p:txBody>
          <a:bodyPr rtlCol="0">
            <a:normAutofit fontScale="90000"/>
          </a:bodyPr>
          <a:lstStyle/>
          <a:p>
            <a:pPr eaLnBrk="1" fontAlgn="auto" hangingPunct="1">
              <a:spcAft>
                <a:spcPts val="0"/>
              </a:spcAft>
              <a:defRPr/>
            </a:pPr>
            <a:r>
              <a:rPr lang="en-US" dirty="0"/>
              <a:t>RIGHT AFTER </a:t>
            </a:r>
            <a:br>
              <a:rPr lang="en-US" dirty="0"/>
            </a:br>
            <a:r>
              <a:rPr lang="en-US" dirty="0"/>
              <a:t>THE BELL RINGS</a:t>
            </a:r>
          </a:p>
        </p:txBody>
      </p:sp>
      <p:pic>
        <p:nvPicPr>
          <p:cNvPr id="174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95250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9375"/>
            <a:ext cx="567055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5"/>
          <p:cNvSpPr txBox="1">
            <a:spLocks noChangeArrowheads="1"/>
          </p:cNvSpPr>
          <p:nvPr/>
        </p:nvSpPr>
        <p:spPr bwMode="auto">
          <a:xfrm>
            <a:off x="720725" y="555625"/>
            <a:ext cx="3435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800">
                <a:latin typeface="Follow You Into the World" pitchFamily="2" charset="0"/>
              </a:rPr>
              <a:t>Exiting the Classroom</a:t>
            </a:r>
          </a:p>
        </p:txBody>
      </p:sp>
      <p:pic>
        <p:nvPicPr>
          <p:cNvPr id="1741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43844">
            <a:off x="3282950" y="-563563"/>
            <a:ext cx="6330950" cy="855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idx="1"/>
          </p:nvPr>
        </p:nvSpPr>
        <p:spPr>
          <a:xfrm rot="772225">
            <a:off x="4254500" y="1146175"/>
            <a:ext cx="4127500" cy="5145088"/>
          </a:xfrm>
        </p:spPr>
        <p:txBody>
          <a:bodyPr rtlCol="0">
            <a:normAutofit lnSpcReduction="10000"/>
          </a:bodyPr>
          <a:lstStyle/>
          <a:p>
            <a:pPr eaLnBrk="1" hangingPunct="1">
              <a:buFont typeface="Arial" panose="020B0604020202020204" pitchFamily="34" charset="0"/>
              <a:buChar char="•"/>
              <a:defRPr/>
            </a:pPr>
            <a:r>
              <a:rPr lang="en-US" dirty="0" smtClean="0"/>
              <a:t>Line </a:t>
            </a:r>
            <a:r>
              <a:rPr lang="en-US" dirty="0"/>
              <a:t>up </a:t>
            </a:r>
            <a:r>
              <a:rPr lang="en-US" i="1" dirty="0"/>
              <a:t>only</a:t>
            </a:r>
            <a:r>
              <a:rPr lang="en-US" dirty="0"/>
              <a:t> when </a:t>
            </a:r>
            <a:r>
              <a:rPr lang="en-US" dirty="0" smtClean="0"/>
              <a:t>Mr. </a:t>
            </a:r>
            <a:r>
              <a:rPr lang="en-US" dirty="0" err="1" smtClean="0"/>
              <a:t>Santore</a:t>
            </a:r>
            <a:r>
              <a:rPr lang="en-US" dirty="0" smtClean="0"/>
              <a:t> </a:t>
            </a:r>
            <a:r>
              <a:rPr lang="en-US" dirty="0"/>
              <a:t>asks you to do so</a:t>
            </a:r>
          </a:p>
          <a:p>
            <a:pPr eaLnBrk="1" hangingPunct="1">
              <a:buFont typeface="Arial" panose="020B0604020202020204" pitchFamily="34" charset="0"/>
              <a:buChar char="•"/>
              <a:defRPr/>
            </a:pPr>
            <a:r>
              <a:rPr lang="en-US" dirty="0"/>
              <a:t>Push in  your chair</a:t>
            </a:r>
          </a:p>
          <a:p>
            <a:pPr eaLnBrk="1" hangingPunct="1">
              <a:buFont typeface="Arial" panose="020B0604020202020204" pitchFamily="34" charset="0"/>
              <a:buChar char="•"/>
              <a:defRPr/>
            </a:pPr>
            <a:r>
              <a:rPr lang="en-US" dirty="0"/>
              <a:t>Walk to line up</a:t>
            </a:r>
          </a:p>
          <a:p>
            <a:pPr eaLnBrk="1" hangingPunct="1">
              <a:buFont typeface="Arial" panose="020B0604020202020204" pitchFamily="34" charset="0"/>
              <a:buChar char="•"/>
              <a:defRPr/>
            </a:pPr>
            <a:r>
              <a:rPr lang="en-US" dirty="0" smtClean="0"/>
              <a:t>When </a:t>
            </a:r>
            <a:r>
              <a:rPr lang="en-US" dirty="0"/>
              <a:t>everyone is in line, the line is quiet and everyone is facing forward we will exit</a:t>
            </a:r>
          </a:p>
          <a:p>
            <a:pPr marL="0" indent="0" eaLnBrk="1" fontAlgn="auto" hangingPunct="1">
              <a:spcAft>
                <a:spcPts val="0"/>
              </a:spcAft>
              <a:buFont typeface="Arial" panose="020B0604020202020204" pitchFamily="34" charset="0"/>
              <a:buNone/>
              <a:defRPr/>
            </a:pPr>
            <a:endParaRPr lang="en-US" altLang="en-US" dirty="0" smtClean="0"/>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box(in)">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box(in)">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box(in)">
                                      <p:cBhvr>
                                        <p:cTn id="22" dur="500"/>
                                        <p:tgtEl>
                                          <p:spTgt spid="71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box(in)">
                                      <p:cBhvr>
                                        <p:cTn id="27"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525" y="-11113"/>
            <a:ext cx="9569450" cy="159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646113" y="1865313"/>
            <a:ext cx="7851775" cy="434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buFont typeface="Courier New" panose="02070309020205020404" pitchFamily="49" charset="0"/>
              <a:buChar char="o"/>
              <a:defRPr/>
            </a:pPr>
            <a:r>
              <a:rPr lang="en-US" sz="2400" dirty="0">
                <a:solidFill>
                  <a:schemeClr val="tx1"/>
                </a:solidFill>
              </a:rPr>
              <a:t>Walk </a:t>
            </a:r>
            <a:r>
              <a:rPr lang="en-US" sz="2400" i="1" dirty="0">
                <a:solidFill>
                  <a:schemeClr val="tx1"/>
                </a:solidFill>
              </a:rPr>
              <a:t>silently</a:t>
            </a:r>
            <a:r>
              <a:rPr lang="en-US" sz="2400" dirty="0">
                <a:solidFill>
                  <a:schemeClr val="tx1"/>
                </a:solidFill>
              </a:rPr>
              <a:t> and </a:t>
            </a:r>
            <a:r>
              <a:rPr lang="en-US" sz="2400" i="1" dirty="0">
                <a:solidFill>
                  <a:schemeClr val="tx1"/>
                </a:solidFill>
              </a:rPr>
              <a:t>orderly</a:t>
            </a:r>
            <a:r>
              <a:rPr lang="en-US" sz="2400" dirty="0">
                <a:solidFill>
                  <a:schemeClr val="tx1"/>
                </a:solidFill>
              </a:rPr>
              <a:t> through the halls at all times.</a:t>
            </a:r>
          </a:p>
          <a:p>
            <a:pPr marL="342900" indent="-342900" eaLnBrk="1" hangingPunct="1">
              <a:buFont typeface="Courier New" panose="02070309020205020404" pitchFamily="49" charset="0"/>
              <a:buChar char="o"/>
              <a:defRPr/>
            </a:pPr>
            <a:r>
              <a:rPr lang="en-US" sz="2400" dirty="0">
                <a:solidFill>
                  <a:schemeClr val="tx1"/>
                </a:solidFill>
              </a:rPr>
              <a:t>Keep your hands and feet to self (off the walls!)</a:t>
            </a:r>
          </a:p>
          <a:p>
            <a:pPr marL="342900" indent="-342900" eaLnBrk="1" hangingPunct="1">
              <a:buFont typeface="Courier New" panose="02070309020205020404" pitchFamily="49" charset="0"/>
              <a:buChar char="o"/>
              <a:defRPr/>
            </a:pPr>
            <a:r>
              <a:rPr lang="en-US" sz="2400" dirty="0">
                <a:solidFill>
                  <a:schemeClr val="tx1"/>
                </a:solidFill>
              </a:rPr>
              <a:t>Use manners when addressing school staff.</a:t>
            </a:r>
          </a:p>
          <a:p>
            <a:pPr marL="342900" indent="-342900" eaLnBrk="1" hangingPunct="1">
              <a:buFont typeface="Courier New" panose="02070309020205020404" pitchFamily="49" charset="0"/>
              <a:buChar char="o"/>
              <a:defRPr/>
            </a:pPr>
            <a:r>
              <a:rPr lang="en-US" sz="2400" dirty="0">
                <a:solidFill>
                  <a:schemeClr val="tx1"/>
                </a:solidFill>
              </a:rPr>
              <a:t>Model good citizenship at all times.</a:t>
            </a:r>
          </a:p>
          <a:p>
            <a:pPr marL="342900" indent="-342900" eaLnBrk="1" hangingPunct="1">
              <a:buFont typeface="Courier New" panose="02070309020205020404" pitchFamily="49" charset="0"/>
              <a:buChar char="o"/>
              <a:defRPr/>
            </a:pPr>
            <a:r>
              <a:rPr lang="en-US" sz="2400" dirty="0">
                <a:solidFill>
                  <a:schemeClr val="tx1"/>
                </a:solidFill>
              </a:rPr>
              <a:t>Follow all classroom and school-wide rules when attending all special area classes, during recess and in the cafeteria. </a:t>
            </a:r>
          </a:p>
          <a:p>
            <a:pPr marL="342900" indent="-342900" eaLnBrk="1" hangingPunct="1">
              <a:buFont typeface="Courier New" panose="02070309020205020404" pitchFamily="49" charset="0"/>
              <a:buChar char="o"/>
              <a:defRPr/>
            </a:pPr>
            <a:r>
              <a:rPr lang="en-US" sz="2400" dirty="0">
                <a:solidFill>
                  <a:schemeClr val="tx1"/>
                </a:solidFill>
              </a:rPr>
              <a:t>All administrators, teachers, assistants, custodians, and visitors to our school are to be treated with respect by every student. </a:t>
            </a:r>
          </a:p>
        </p:txBody>
      </p:sp>
      <p:pic>
        <p:nvPicPr>
          <p:cNvPr id="1434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663" y="268288"/>
            <a:ext cx="87026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10"/>
          <p:cNvSpPr txBox="1">
            <a:spLocks noChangeArrowheads="1"/>
          </p:cNvSpPr>
          <p:nvPr/>
        </p:nvSpPr>
        <p:spPr bwMode="auto">
          <a:xfrm>
            <a:off x="471488" y="433388"/>
            <a:ext cx="83677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5400">
                <a:latin typeface="Follow You Into the World" pitchFamily="2" charset="0"/>
              </a:rPr>
              <a:t>School Areas</a:t>
            </a:r>
          </a:p>
        </p:txBody>
      </p:sp>
    </p:spTree>
  </p:cSld>
  <p:clrMapOvr>
    <a:masterClrMapping/>
  </p:clrMapOvr>
  <p:transition spd="med">
    <p:cut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153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82625"/>
            <a:ext cx="10134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 y="184150"/>
            <a:ext cx="8229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Box 9"/>
          <p:cNvSpPr txBox="1">
            <a:spLocks noChangeArrowheads="1"/>
          </p:cNvSpPr>
          <p:nvPr/>
        </p:nvSpPr>
        <p:spPr bwMode="auto">
          <a:xfrm>
            <a:off x="457200" y="452438"/>
            <a:ext cx="7620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400">
                <a:solidFill>
                  <a:srgbClr val="FF33CC"/>
                </a:solidFill>
                <a:latin typeface="BoxyDot" pitchFamily="2" charset="0"/>
                <a:ea typeface="CloudyDay" pitchFamily="2" charset="0"/>
                <a:cs typeface="CloudyDay" pitchFamily="2" charset="0"/>
              </a:rPr>
              <a:t>Cafeteria</a:t>
            </a:r>
          </a:p>
        </p:txBody>
      </p:sp>
      <p:sp>
        <p:nvSpPr>
          <p:cNvPr id="3" name="Rectangle 2"/>
          <p:cNvSpPr/>
          <p:nvPr/>
        </p:nvSpPr>
        <p:spPr>
          <a:xfrm>
            <a:off x="715963" y="1835150"/>
            <a:ext cx="7788275" cy="4986338"/>
          </a:xfrm>
          <a:prstGeom prst="rect">
            <a:avLst/>
          </a:prstGeom>
        </p:spPr>
        <p:txBody>
          <a:bodyPr>
            <a:spAutoFit/>
          </a:bodyPr>
          <a:lstStyle/>
          <a:p>
            <a:pPr marL="91440" indent="-91440" eaLnBrk="1" hangingPunct="1">
              <a:spcBef>
                <a:spcPts val="0"/>
              </a:spcBef>
              <a:spcAft>
                <a:spcPts val="0"/>
              </a:spcAft>
              <a:buFont typeface="Symbol" panose="05050102010706020507" pitchFamily="18" charset="2"/>
              <a:buChar char=""/>
              <a:defRPr/>
            </a:pPr>
            <a:r>
              <a:rPr lang="en-US" sz="2000" dirty="0">
                <a:latin typeface="Calibri" panose="020F0502020204030204" pitchFamily="34" charset="0"/>
                <a:ea typeface="Calibri" panose="020F0502020204030204" pitchFamily="34" charset="0"/>
                <a:cs typeface="Times New Roman" panose="02020603050405020304" pitchFamily="18" charset="0"/>
              </a:rPr>
              <a:t>Students will enter the cafeteria by </a:t>
            </a:r>
            <a:r>
              <a:rPr lang="en-US" sz="2000" b="1" dirty="0">
                <a:latin typeface="Calibri" panose="020F0502020204030204" pitchFamily="34" charset="0"/>
                <a:ea typeface="Calibri" panose="020F0502020204030204" pitchFamily="34" charset="0"/>
                <a:cs typeface="Times New Roman" panose="02020603050405020304" pitchFamily="18" charset="0"/>
              </a:rPr>
              <a:t>WALKING</a:t>
            </a:r>
            <a:r>
              <a:rPr lang="en-US" sz="2000" dirty="0">
                <a:latin typeface="Calibri" panose="020F0502020204030204" pitchFamily="34" charset="0"/>
                <a:ea typeface="Calibri" panose="020F0502020204030204" pitchFamily="34" charset="0"/>
                <a:cs typeface="Times New Roman" panose="02020603050405020304" pitchFamily="18" charset="0"/>
              </a:rPr>
              <a:t> to the assigned table or food line. Make sure you have everything you need before you leave the lunch line (napkins, silverware, condiments, straw, water, etc.). Be proactive and start with the end in mind!</a:t>
            </a:r>
          </a:p>
          <a:p>
            <a:pPr marL="91440" indent="-91440" eaLnBrk="1" hangingPunct="1">
              <a:spcBef>
                <a:spcPts val="0"/>
              </a:spcBef>
              <a:spcAft>
                <a:spcPts val="0"/>
              </a:spcAft>
              <a:buFont typeface="Symbol" panose="05050102010706020507" pitchFamily="18" charset="2"/>
              <a:buChar char=""/>
              <a:defRPr/>
            </a:pPr>
            <a:r>
              <a:rPr lang="en-US" sz="2000" dirty="0">
                <a:latin typeface="Calibri" panose="020F0502020204030204" pitchFamily="34" charset="0"/>
                <a:ea typeface="Calibri" panose="020F0502020204030204" pitchFamily="34" charset="0"/>
                <a:cs typeface="Times New Roman" panose="02020603050405020304" pitchFamily="18" charset="0"/>
              </a:rPr>
              <a:t>Students will use manners when addressing cafeteria workers and ask in appropriate ways for the food items they wish to have. </a:t>
            </a:r>
          </a:p>
          <a:p>
            <a:pPr marL="91440" indent="-91440" eaLnBrk="1" hangingPunct="1">
              <a:spcBef>
                <a:spcPts val="0"/>
              </a:spcBef>
              <a:spcAft>
                <a:spcPts val="0"/>
              </a:spcAft>
              <a:buFont typeface="Symbol" panose="05050102010706020507" pitchFamily="18" charset="2"/>
              <a:buChar char=""/>
              <a:defRPr/>
            </a:pPr>
            <a:r>
              <a:rPr lang="en-US" sz="2000" dirty="0">
                <a:latin typeface="Calibri" panose="020F0502020204030204" pitchFamily="34" charset="0"/>
                <a:ea typeface="Calibri" panose="020F0502020204030204" pitchFamily="34" charset="0"/>
                <a:cs typeface="Times New Roman" panose="02020603050405020304" pitchFamily="18" charset="0"/>
              </a:rPr>
              <a:t>During lunch students should eat and remain in their seats. If an item is needed, raise your hand and wait for the monitor to assist you.  </a:t>
            </a:r>
          </a:p>
          <a:p>
            <a:pPr marL="91440" indent="-91440" eaLnBrk="1" hangingPunct="1">
              <a:spcBef>
                <a:spcPts val="0"/>
              </a:spcBef>
              <a:spcAft>
                <a:spcPts val="0"/>
              </a:spcAft>
              <a:buFont typeface="Symbol" panose="05050102010706020507" pitchFamily="18" charset="2"/>
              <a:buChar char=""/>
              <a:defRPr/>
            </a:pPr>
            <a:r>
              <a:rPr lang="en-US" sz="2000" dirty="0">
                <a:latin typeface="Calibri" panose="020F0502020204030204" pitchFamily="34" charset="0"/>
                <a:ea typeface="Calibri" panose="020F0502020204030204" pitchFamily="34" charset="0"/>
                <a:cs typeface="Times New Roman" panose="02020603050405020304" pitchFamily="18" charset="0"/>
              </a:rPr>
              <a:t>It is necessary for students to monitor their noise level.  Students should talk to students directly around them, not at other tables. </a:t>
            </a:r>
          </a:p>
          <a:p>
            <a:pPr marL="91440" indent="-91440" eaLnBrk="1" hangingPunct="1">
              <a:spcBef>
                <a:spcPts val="0"/>
              </a:spcBef>
              <a:spcAft>
                <a:spcPts val="0"/>
              </a:spcAft>
              <a:buFont typeface="Symbol" panose="05050102010706020507" pitchFamily="18" charset="2"/>
              <a:buChar char=""/>
              <a:defRPr/>
            </a:pPr>
            <a:r>
              <a:rPr lang="en-US" sz="2000" dirty="0">
                <a:latin typeface="Calibri" panose="020F0502020204030204" pitchFamily="34" charset="0"/>
                <a:ea typeface="Calibri" panose="020F0502020204030204" pitchFamily="34" charset="0"/>
                <a:cs typeface="Times New Roman" panose="02020603050405020304" pitchFamily="18" charset="0"/>
              </a:rPr>
              <a:t>If the noise level is unbearable, silent lunch will be put in place. </a:t>
            </a:r>
          </a:p>
          <a:p>
            <a:pPr marL="91440" indent="-91440" eaLnBrk="1" hangingPunct="1">
              <a:spcBef>
                <a:spcPts val="0"/>
              </a:spcBef>
              <a:spcAft>
                <a:spcPts val="0"/>
              </a:spcAft>
              <a:buFont typeface="Symbol" panose="05050102010706020507" pitchFamily="18" charset="2"/>
              <a:buChar char=""/>
              <a:defRPr/>
            </a:pPr>
            <a:r>
              <a:rPr lang="en-US" sz="2000" dirty="0">
                <a:latin typeface="Calibri" panose="020F0502020204030204" pitchFamily="34" charset="0"/>
                <a:ea typeface="Calibri" panose="020F0502020204030204" pitchFamily="34" charset="0"/>
                <a:cs typeface="Times New Roman" panose="02020603050405020304" pitchFamily="18" charset="0"/>
              </a:rPr>
              <a:t>When it’s time to clean up all students must check the floor and surroundings for trash and pick it up, even if it’s not yours.  After sorting your trash in the correct bin students should be in a single-file line and quietly wait. </a:t>
            </a:r>
          </a:p>
          <a:p>
            <a:pPr marL="342900" indent="-342900" eaLnBrk="1" hangingPunct="1">
              <a:spcBef>
                <a:spcPts val="0"/>
              </a:spcBef>
              <a:spcAft>
                <a:spcPts val="1000"/>
              </a:spcAft>
              <a:buFont typeface="Symbol" panose="05050102010706020507" pitchFamily="18" charset="2"/>
              <a:buChar char=""/>
              <a:defRPr/>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med">
    <p:cut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85800"/>
            <a:ext cx="10134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 y="184150"/>
            <a:ext cx="8229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9"/>
          <p:cNvSpPr txBox="1">
            <a:spLocks noChangeArrowheads="1"/>
          </p:cNvSpPr>
          <p:nvPr/>
        </p:nvSpPr>
        <p:spPr bwMode="auto">
          <a:xfrm>
            <a:off x="457200" y="452438"/>
            <a:ext cx="7620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400">
                <a:solidFill>
                  <a:srgbClr val="FF33CC"/>
                </a:solidFill>
                <a:latin typeface="BoxyDot" pitchFamily="2" charset="0"/>
                <a:ea typeface="CloudyDay" pitchFamily="2" charset="0"/>
                <a:cs typeface="CloudyDay" pitchFamily="2" charset="0"/>
              </a:rPr>
              <a:t>Recess </a:t>
            </a:r>
          </a:p>
        </p:txBody>
      </p:sp>
      <p:sp>
        <p:nvSpPr>
          <p:cNvPr id="4" name="Rectangle 3"/>
          <p:cNvSpPr/>
          <p:nvPr/>
        </p:nvSpPr>
        <p:spPr>
          <a:xfrm>
            <a:off x="838200" y="1997075"/>
            <a:ext cx="7505700" cy="3970338"/>
          </a:xfrm>
          <a:prstGeom prst="rect">
            <a:avLst/>
          </a:prstGeom>
        </p:spPr>
        <p:txBody>
          <a:bodyPr>
            <a:spAutoFit/>
          </a:bodyPr>
          <a:lstStyle/>
          <a:p>
            <a:pPr marL="91440" indent="-91440" eaLnBrk="1" hangingPunct="1">
              <a:spcBef>
                <a:spcPts val="0"/>
              </a:spcBef>
              <a:spcAft>
                <a:spcPts val="0"/>
              </a:spcAft>
              <a:buFont typeface="Symbol" panose="05050102010706020507" pitchFamily="18" charset="2"/>
              <a:buChar char=""/>
              <a:defRPr/>
            </a:pPr>
            <a:r>
              <a:rPr lang="en-US" sz="2800" dirty="0">
                <a:latin typeface="+mn-lt"/>
              </a:rPr>
              <a:t>Run/walk 2 laps unless told otherwise</a:t>
            </a:r>
          </a:p>
          <a:p>
            <a:pPr marL="91440" indent="-91440" eaLnBrk="1" hangingPunct="1">
              <a:spcBef>
                <a:spcPts val="0"/>
              </a:spcBef>
              <a:spcAft>
                <a:spcPts val="0"/>
              </a:spcAft>
              <a:buFont typeface="Symbol" panose="05050102010706020507" pitchFamily="18" charset="2"/>
              <a:buChar char=""/>
              <a:defRPr/>
            </a:pPr>
            <a:r>
              <a:rPr lang="en-US" sz="2800" dirty="0">
                <a:latin typeface="+mn-lt"/>
              </a:rPr>
              <a:t>Always </a:t>
            </a:r>
            <a:r>
              <a:rPr lang="en-US" sz="2800" dirty="0" smtClean="0">
                <a:latin typeface="+mn-lt"/>
              </a:rPr>
              <a:t>let Mr. Santore </a:t>
            </a:r>
            <a:r>
              <a:rPr lang="en-US" sz="2800" dirty="0">
                <a:latin typeface="+mn-lt"/>
              </a:rPr>
              <a:t>know if you need to use the bathroom, get water, </a:t>
            </a:r>
            <a:r>
              <a:rPr lang="en-US" sz="2800" dirty="0" smtClean="0">
                <a:latin typeface="+mn-lt"/>
              </a:rPr>
              <a:t>or go </a:t>
            </a:r>
            <a:r>
              <a:rPr lang="en-US" sz="2800" dirty="0">
                <a:latin typeface="+mn-lt"/>
              </a:rPr>
              <a:t>to nurse</a:t>
            </a:r>
          </a:p>
          <a:p>
            <a:pPr marL="91440" indent="-91440" eaLnBrk="1" hangingPunct="1">
              <a:spcBef>
                <a:spcPts val="0"/>
              </a:spcBef>
              <a:spcAft>
                <a:spcPts val="0"/>
              </a:spcAft>
              <a:buFont typeface="Symbol" panose="05050102010706020507" pitchFamily="18" charset="2"/>
              <a:buChar char=""/>
              <a:defRPr/>
            </a:pPr>
            <a:r>
              <a:rPr lang="en-US" sz="2800" dirty="0">
                <a:latin typeface="+mn-lt"/>
              </a:rPr>
              <a:t>When you hear the whistle you should immediately stop your activity and check your surroundings for any recess equipment and return it to the recess bag.  Line up single file with your class and return to the building in a quiet orderly manner. </a:t>
            </a:r>
          </a:p>
        </p:txBody>
      </p:sp>
    </p:spTree>
  </p:cSld>
  <p:clrMapOvr>
    <a:masterClrMapping/>
  </p:clrMapOvr>
  <p:transition spd="med">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51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8415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546225"/>
            <a:ext cx="88392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7"/>
          <p:cNvSpPr txBox="1">
            <a:spLocks noChangeArrowheads="1"/>
          </p:cNvSpPr>
          <p:nvPr/>
        </p:nvSpPr>
        <p:spPr bwMode="auto">
          <a:xfrm>
            <a:off x="1524000" y="2551113"/>
            <a:ext cx="63246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800">
                <a:latin typeface="Arial" charset="0"/>
              </a:rPr>
              <a:t>I am here to teach; you are here to learn.  I will do my job; you will do yours, and we will together use this year wisely and beneficially.</a:t>
            </a:r>
          </a:p>
          <a:p>
            <a:pPr eaLnBrk="1" hangingPunct="1"/>
            <a:r>
              <a:rPr lang="en-US" altLang="en-US" sz="2800">
                <a:latin typeface="Arial" charset="0"/>
              </a:rPr>
              <a:t>Positive attitude is the key of success.  Let’s keep it all the time.</a:t>
            </a:r>
          </a:p>
        </p:txBody>
      </p:sp>
      <p:sp>
        <p:nvSpPr>
          <p:cNvPr id="5129" name="TextBox 9"/>
          <p:cNvSpPr txBox="1">
            <a:spLocks noChangeArrowheads="1"/>
          </p:cNvSpPr>
          <p:nvPr/>
        </p:nvSpPr>
        <p:spPr bwMode="auto">
          <a:xfrm>
            <a:off x="990600" y="452438"/>
            <a:ext cx="7086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400">
                <a:solidFill>
                  <a:srgbClr val="FF33CC"/>
                </a:solidFill>
                <a:latin typeface="BoxyDot" pitchFamily="2" charset="0"/>
                <a:ea typeface="CloudyDay" pitchFamily="2" charset="0"/>
                <a:cs typeface="CloudyDay" pitchFamily="2" charset="0"/>
              </a:rPr>
              <a:t>Welcome to class</a:t>
            </a:r>
          </a:p>
        </p:txBody>
      </p:sp>
    </p:spTree>
  </p:cSld>
  <p:clrMapOvr>
    <a:masterClrMapping/>
  </p:clrMapOvr>
  <p:transition spd="med">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415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546225"/>
            <a:ext cx="88392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9"/>
          <p:cNvSpPr txBox="1">
            <a:spLocks noChangeArrowheads="1"/>
          </p:cNvSpPr>
          <p:nvPr/>
        </p:nvSpPr>
        <p:spPr bwMode="auto">
          <a:xfrm>
            <a:off x="990600" y="452438"/>
            <a:ext cx="7086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endParaRPr lang="en-US" altLang="en-US" sz="4400" dirty="0" smtClean="0">
              <a:latin typeface="Follow You Into the World" pitchFamily="2" charset="0"/>
              <a:ea typeface="CloudyDay" pitchFamily="2" charset="0"/>
              <a:cs typeface="CloudyDay" pitchFamily="2" charset="0"/>
            </a:endParaRPr>
          </a:p>
          <a:p>
            <a:pPr algn="ctr" eaLnBrk="1" hangingPunct="1"/>
            <a:endParaRPr lang="en-US" altLang="en-US" sz="4400" dirty="0">
              <a:latin typeface="Follow You Into the World" pitchFamily="2" charset="0"/>
              <a:ea typeface="CloudyDay" pitchFamily="2" charset="0"/>
              <a:cs typeface="CloudyDay" pitchFamily="2" charset="0"/>
            </a:endParaRPr>
          </a:p>
          <a:p>
            <a:pPr algn="ctr" eaLnBrk="1" hangingPunct="1"/>
            <a:endParaRPr lang="en-US" altLang="en-US" sz="4400" dirty="0" smtClean="0">
              <a:latin typeface="Follow You Into the World" pitchFamily="2" charset="0"/>
              <a:ea typeface="CloudyDay" pitchFamily="2" charset="0"/>
              <a:cs typeface="CloudyDay" pitchFamily="2" charset="0"/>
            </a:endParaRPr>
          </a:p>
          <a:p>
            <a:pPr algn="ctr" eaLnBrk="1" hangingPunct="1"/>
            <a:endParaRPr lang="en-US" altLang="en-US" sz="4400" dirty="0">
              <a:latin typeface="Follow You Into the World" pitchFamily="2" charset="0"/>
              <a:ea typeface="CloudyDay" pitchFamily="2" charset="0"/>
              <a:cs typeface="CloudyDay" pitchFamily="2" charset="0"/>
            </a:endParaRPr>
          </a:p>
          <a:p>
            <a:pPr algn="ctr" eaLnBrk="1" hangingPunct="1"/>
            <a:endParaRPr lang="en-US" altLang="en-US" sz="4400" dirty="0" smtClean="0">
              <a:latin typeface="Follow You Into the World" pitchFamily="2" charset="0"/>
              <a:ea typeface="CloudyDay" pitchFamily="2" charset="0"/>
              <a:cs typeface="CloudyDay" pitchFamily="2" charset="0"/>
            </a:endParaRPr>
          </a:p>
          <a:p>
            <a:pPr algn="ctr" eaLnBrk="1" hangingPunct="1"/>
            <a:r>
              <a:rPr lang="en-US" altLang="en-US" sz="4400" dirty="0" smtClean="0">
                <a:latin typeface="Follow You Into the World" pitchFamily="2" charset="0"/>
                <a:ea typeface="CloudyDay" pitchFamily="2" charset="0"/>
                <a:cs typeface="CloudyDay" pitchFamily="2" charset="0"/>
              </a:rPr>
              <a:t>BRAIN BREAK!!</a:t>
            </a:r>
            <a:endParaRPr lang="en-US" altLang="en-US" sz="4400" dirty="0">
              <a:latin typeface="Follow You Into the World" pitchFamily="2" charset="0"/>
              <a:ea typeface="CloudyDay" pitchFamily="2" charset="0"/>
              <a:cs typeface="CloudyDay" pitchFamily="2" charset="0"/>
            </a:endParaRPr>
          </a:p>
        </p:txBody>
      </p:sp>
    </p:spTree>
    <p:extLst>
      <p:ext uri="{BB962C8B-B14F-4D97-AF65-F5344CB8AC3E}">
        <p14:creationId xmlns:p14="http://schemas.microsoft.com/office/powerpoint/2010/main" val="3331734068"/>
      </p:ext>
    </p:extLst>
  </p:cSld>
  <p:clrMapOvr>
    <a:masterClrMapping/>
  </p:clrMapOvr>
  <p:transition spd="med">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1"/>
          <p:cNvSpPr>
            <a:spLocks noGrp="1"/>
          </p:cNvSpPr>
          <p:nvPr>
            <p:ph type="title"/>
          </p:nvPr>
        </p:nvSpPr>
        <p:spPr>
          <a:xfrm>
            <a:off x="3276600" y="592138"/>
            <a:ext cx="3429000" cy="1143000"/>
          </a:xfrm>
        </p:spPr>
        <p:txBody>
          <a:bodyPr/>
          <a:lstStyle/>
          <a:p>
            <a:pPr eaLnBrk="1" hangingPunct="1"/>
            <a:r>
              <a:rPr lang="en-US" altLang="en-US" smtClean="0"/>
              <a:t>Pencils</a:t>
            </a:r>
          </a:p>
        </p:txBody>
      </p:sp>
      <p:pic>
        <p:nvPicPr>
          <p:cNvPr id="1843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753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4013"/>
            <a:ext cx="92964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7"/>
          <p:cNvSpPr txBox="1">
            <a:spLocks noChangeArrowheads="1"/>
          </p:cNvSpPr>
          <p:nvPr/>
        </p:nvSpPr>
        <p:spPr bwMode="auto">
          <a:xfrm>
            <a:off x="1714500" y="585788"/>
            <a:ext cx="6096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400">
                <a:latin typeface="Follow You Into the World" pitchFamily="2" charset="0"/>
              </a:rPr>
              <a:t>If the teacher asks for your attention</a:t>
            </a:r>
          </a:p>
        </p:txBody>
      </p:sp>
      <p:pic>
        <p:nvPicPr>
          <p:cNvPr id="1843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00" y="2286000"/>
            <a:ext cx="113538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Content Placeholder 2"/>
          <p:cNvSpPr>
            <a:spLocks noGrp="1"/>
          </p:cNvSpPr>
          <p:nvPr>
            <p:ph idx="1"/>
          </p:nvPr>
        </p:nvSpPr>
        <p:spPr>
          <a:xfrm>
            <a:off x="914400" y="3276600"/>
            <a:ext cx="7696200" cy="4953000"/>
          </a:xfrm>
        </p:spPr>
        <p:txBody>
          <a:bodyPr/>
          <a:lstStyle/>
          <a:p>
            <a:pPr eaLnBrk="1" hangingPunct="1">
              <a:lnSpc>
                <a:spcPct val="90000"/>
              </a:lnSpc>
            </a:pPr>
            <a:r>
              <a:rPr lang="en-US" altLang="en-US" sz="2800" smtClean="0"/>
              <a:t>Stop whatever you are doing at that moment.</a:t>
            </a:r>
          </a:p>
          <a:p>
            <a:pPr eaLnBrk="1" hangingPunct="1">
              <a:lnSpc>
                <a:spcPct val="90000"/>
              </a:lnSpc>
            </a:pPr>
            <a:r>
              <a:rPr lang="en-US" altLang="en-US" sz="2800" smtClean="0"/>
              <a:t>Face the teacher and wait silently.</a:t>
            </a:r>
          </a:p>
          <a:p>
            <a:pPr eaLnBrk="1" hangingPunct="1">
              <a:lnSpc>
                <a:spcPct val="90000"/>
              </a:lnSpc>
            </a:pPr>
            <a:r>
              <a:rPr lang="en-US" altLang="en-US" sz="2800" smtClean="0"/>
              <a:t>Notify any classmates who haven’t noticed that the teacher has asked for your attention.</a:t>
            </a:r>
          </a:p>
          <a:p>
            <a:pPr eaLnBrk="1" hangingPunct="1">
              <a:lnSpc>
                <a:spcPct val="90000"/>
              </a:lnSpc>
            </a:pPr>
            <a:r>
              <a:rPr lang="en-US" altLang="en-US" sz="2800" smtClean="0"/>
              <a:t>No talking or whispering.  All of your  attention should be given to the teacher.</a:t>
            </a:r>
          </a:p>
        </p:txBody>
      </p:sp>
      <p:pic>
        <p:nvPicPr>
          <p:cNvPr id="1844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662251">
            <a:off x="677068" y="881857"/>
            <a:ext cx="11477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22375"/>
            <a:ext cx="101346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 y="18415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9"/>
          <p:cNvSpPr txBox="1">
            <a:spLocks noChangeArrowheads="1"/>
          </p:cNvSpPr>
          <p:nvPr/>
        </p:nvSpPr>
        <p:spPr bwMode="auto">
          <a:xfrm>
            <a:off x="990600" y="452438"/>
            <a:ext cx="7086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400">
                <a:solidFill>
                  <a:srgbClr val="FF33CC"/>
                </a:solidFill>
                <a:latin typeface="BoxyDot" pitchFamily="2" charset="0"/>
                <a:ea typeface="CloudyDay" pitchFamily="2" charset="0"/>
                <a:cs typeface="CloudyDay" pitchFamily="2" charset="0"/>
              </a:rPr>
              <a:t>Agendas, Assignments &amp; Homework</a:t>
            </a:r>
          </a:p>
        </p:txBody>
      </p:sp>
      <p:sp>
        <p:nvSpPr>
          <p:cNvPr id="16393" name="Rectangle 4"/>
          <p:cNvSpPr>
            <a:spLocks noChangeArrowheads="1"/>
          </p:cNvSpPr>
          <p:nvPr/>
        </p:nvSpPr>
        <p:spPr bwMode="auto">
          <a:xfrm>
            <a:off x="800100" y="2309813"/>
            <a:ext cx="76200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91440" indent="-91440">
              <a:buFont typeface="Courier New" panose="02070309020205020404" pitchFamily="49" charset="0"/>
              <a:buChar char="o"/>
              <a:defRPr/>
            </a:pPr>
            <a:r>
              <a:rPr lang="en-US" sz="1500" dirty="0" smtClean="0">
                <a:latin typeface="+mn-lt"/>
              </a:rPr>
              <a:t>You must keep an organized agenda.</a:t>
            </a:r>
          </a:p>
          <a:p>
            <a:pPr marL="91440" indent="-91440">
              <a:buFont typeface="Courier New" panose="02070309020205020404" pitchFamily="49" charset="0"/>
              <a:buChar char="o"/>
              <a:defRPr/>
            </a:pPr>
            <a:r>
              <a:rPr lang="en-US" sz="1500" dirty="0" smtClean="0">
                <a:latin typeface="+mn-lt"/>
              </a:rPr>
              <a:t>Write down every assignment every day!</a:t>
            </a:r>
          </a:p>
          <a:p>
            <a:pPr marL="91440" indent="-91440">
              <a:buFont typeface="Courier New" panose="02070309020205020404" pitchFamily="49" charset="0"/>
              <a:buChar char="o"/>
              <a:defRPr/>
            </a:pPr>
            <a:r>
              <a:rPr lang="en-US" sz="1500" dirty="0" smtClean="0">
                <a:latin typeface="+mn-lt"/>
              </a:rPr>
              <a:t>You should share your agenda with your parents/guardians every night for assignments, behavior and general communication.</a:t>
            </a:r>
          </a:p>
          <a:p>
            <a:pPr marL="91440" indent="-91440">
              <a:buFont typeface="Courier New" panose="02070309020205020404" pitchFamily="49" charset="0"/>
              <a:buChar char="o"/>
              <a:defRPr/>
            </a:pPr>
            <a:r>
              <a:rPr lang="en-US" sz="1500" dirty="0" smtClean="0">
                <a:latin typeface="+mn-lt"/>
              </a:rPr>
              <a:t>First and last name, and date must be written at the top of all papers.</a:t>
            </a:r>
          </a:p>
          <a:p>
            <a:pPr marL="91440" indent="-91440">
              <a:buFont typeface="Courier New" panose="02070309020205020404" pitchFamily="49" charset="0"/>
              <a:buChar char="o"/>
              <a:defRPr/>
            </a:pPr>
            <a:r>
              <a:rPr lang="en-US" sz="1500" dirty="0" smtClean="0">
                <a:latin typeface="+mn-lt"/>
              </a:rPr>
              <a:t>It is your responsibility to complete and turn in all make-up work. Please check the absent folder when you return to school and ask classmates what you missed and copy assignments from their agenda. </a:t>
            </a:r>
          </a:p>
          <a:p>
            <a:pPr marL="91440" indent="-91440">
              <a:buFont typeface="Courier New" panose="02070309020205020404" pitchFamily="49" charset="0"/>
              <a:buChar char="o"/>
              <a:defRPr/>
            </a:pPr>
            <a:r>
              <a:rPr lang="en-US" sz="1500" dirty="0" smtClean="0">
                <a:latin typeface="+mn-lt"/>
              </a:rPr>
              <a:t>Grading- We are all human and make mistakes (including Mr. </a:t>
            </a:r>
            <a:r>
              <a:rPr lang="en-US" sz="1500" dirty="0" err="1" smtClean="0">
                <a:latin typeface="+mn-lt"/>
              </a:rPr>
              <a:t>Santore</a:t>
            </a:r>
            <a:r>
              <a:rPr lang="en-US" sz="1500" dirty="0" smtClean="0">
                <a:latin typeface="+mn-lt"/>
              </a:rPr>
              <a:t>).  Be a self-advocate and ask if you have a question about how or why an assignment was graded.</a:t>
            </a:r>
          </a:p>
          <a:p>
            <a:pPr marL="91440" indent="-91440">
              <a:buFont typeface="Courier New" panose="02070309020205020404" pitchFamily="49" charset="0"/>
              <a:buChar char="o"/>
              <a:defRPr/>
            </a:pPr>
            <a:r>
              <a:rPr lang="en-US" sz="1500" dirty="0" smtClean="0">
                <a:latin typeface="+mn-lt"/>
              </a:rPr>
              <a:t>You can expect to have homework every night:  </a:t>
            </a:r>
          </a:p>
          <a:p>
            <a:pPr marL="262890" lvl="1" indent="-91440">
              <a:buFont typeface="Courier New" panose="02070309020205020404" pitchFamily="49" charset="0"/>
              <a:buChar char="o"/>
              <a:defRPr/>
            </a:pPr>
            <a:r>
              <a:rPr lang="en-US" sz="1500" dirty="0" smtClean="0">
                <a:latin typeface="+mn-lt"/>
              </a:rPr>
              <a:t>Read for 30-minutes.</a:t>
            </a:r>
          </a:p>
          <a:p>
            <a:pPr marL="857250" lvl="2" indent="-285750">
              <a:buFont typeface="Arial" panose="020B0604020202020204" pitchFamily="34" charset="0"/>
              <a:buChar char="•"/>
              <a:defRPr/>
            </a:pPr>
            <a:r>
              <a:rPr lang="en-US" sz="1500" dirty="0" smtClean="0">
                <a:latin typeface="+mn-lt"/>
              </a:rPr>
              <a:t>Complete assigned literacy activities (reading response, spelling, vocabulary, etc.) </a:t>
            </a:r>
          </a:p>
          <a:p>
            <a:pPr marL="857250" lvl="2" indent="-285750">
              <a:buFont typeface="Arial" panose="020B0604020202020204" pitchFamily="34" charset="0"/>
              <a:buChar char="•"/>
              <a:defRPr/>
            </a:pPr>
            <a:r>
              <a:rPr lang="en-US" sz="1500" dirty="0" smtClean="0">
                <a:latin typeface="+mn-lt"/>
              </a:rPr>
              <a:t>Some type of math homework every night, that is used to review and reinforce objectives covered.</a:t>
            </a:r>
          </a:p>
          <a:p>
            <a:pPr marL="857250" lvl="2" indent="-285750">
              <a:buFont typeface="Arial" panose="020B0604020202020204" pitchFamily="34" charset="0"/>
              <a:buChar char="•"/>
              <a:defRPr/>
            </a:pPr>
            <a:r>
              <a:rPr lang="en-US" sz="1500" dirty="0" smtClean="0">
                <a:latin typeface="+mn-lt"/>
              </a:rPr>
              <a:t>Study multiplication facts every night.</a:t>
            </a:r>
          </a:p>
          <a:p>
            <a:pPr marL="91440" indent="-91440">
              <a:buFont typeface="Courier New" panose="02070309020205020404" pitchFamily="49" charset="0"/>
              <a:buChar char="o"/>
              <a:defRPr/>
            </a:pPr>
            <a:r>
              <a:rPr lang="en-US" sz="1500" dirty="0" smtClean="0">
                <a:latin typeface="+mn-lt"/>
              </a:rPr>
              <a:t>Hawk Folders will be sent home periodically. You and your family should review the work and return the folder and work.</a:t>
            </a:r>
          </a:p>
          <a:p>
            <a:pPr eaLnBrk="1" hangingPunct="1">
              <a:buFont typeface="Arial" panose="020B0604020202020204" pitchFamily="34" charset="0"/>
              <a:buChar char="•"/>
              <a:defRPr/>
            </a:pPr>
            <a:endParaRPr lang="en-US" altLang="en-US" sz="4000" dirty="0" smtClean="0"/>
          </a:p>
        </p:txBody>
      </p:sp>
    </p:spTree>
  </p:cSld>
  <p:clrMapOvr>
    <a:masterClrMapping/>
  </p:clrMapOvr>
  <p:transition spd="med">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p:cNvSpPr>
            <a:spLocks noGrp="1"/>
          </p:cNvSpPr>
          <p:nvPr>
            <p:ph type="title"/>
          </p:nvPr>
        </p:nvSpPr>
        <p:spPr>
          <a:xfrm>
            <a:off x="3276600" y="592138"/>
            <a:ext cx="3429000" cy="1143000"/>
          </a:xfrm>
        </p:spPr>
        <p:txBody>
          <a:bodyPr/>
          <a:lstStyle/>
          <a:p>
            <a:pPr eaLnBrk="1" hangingPunct="1"/>
            <a:r>
              <a:rPr lang="en-US" altLang="en-US" smtClean="0"/>
              <a:t>Pencils</a:t>
            </a:r>
          </a:p>
        </p:txBody>
      </p:sp>
      <p:pic>
        <p:nvPicPr>
          <p:cNvPr id="2150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753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4013"/>
            <a:ext cx="92964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7"/>
          <p:cNvSpPr txBox="1">
            <a:spLocks noChangeArrowheads="1"/>
          </p:cNvSpPr>
          <p:nvPr/>
        </p:nvSpPr>
        <p:spPr bwMode="auto">
          <a:xfrm>
            <a:off x="1828800" y="819150"/>
            <a:ext cx="6096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400">
                <a:latin typeface="Follow You Into the World" pitchFamily="2" charset="0"/>
              </a:rPr>
              <a:t>Classroom Materials</a:t>
            </a:r>
          </a:p>
        </p:txBody>
      </p:sp>
      <p:pic>
        <p:nvPicPr>
          <p:cNvPr id="2151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00" y="2286000"/>
            <a:ext cx="113538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Content Placeholder 2"/>
          <p:cNvSpPr>
            <a:spLocks noGrp="1"/>
          </p:cNvSpPr>
          <p:nvPr>
            <p:ph idx="1"/>
          </p:nvPr>
        </p:nvSpPr>
        <p:spPr>
          <a:xfrm>
            <a:off x="914400" y="3276600"/>
            <a:ext cx="7696200" cy="3048000"/>
          </a:xfrm>
        </p:spPr>
        <p:txBody>
          <a:bodyPr/>
          <a:lstStyle/>
          <a:p>
            <a:pPr eaLnBrk="1" hangingPunct="1"/>
            <a:r>
              <a:rPr lang="en-US" altLang="en-US" sz="2400" smtClean="0"/>
              <a:t>If you use my art supplies, please return all supplies to their proper box (crayons, colored pencils, markers, rulers, glue, scissors, etc)</a:t>
            </a:r>
          </a:p>
          <a:p>
            <a:pPr eaLnBrk="1" hangingPunct="1"/>
            <a:r>
              <a:rPr lang="en-US" altLang="en-US" sz="2400" smtClean="0"/>
              <a:t>The construction paper drawer is to be kept neat and orderly</a:t>
            </a:r>
          </a:p>
          <a:p>
            <a:pPr eaLnBrk="1" hangingPunct="1"/>
            <a:r>
              <a:rPr lang="en-US" altLang="en-US" sz="2400" smtClean="0"/>
              <a:t>Clipboards are not drawing pads and should not be kept in your desk</a:t>
            </a:r>
          </a:p>
          <a:p>
            <a:pPr eaLnBrk="1" hangingPunct="1">
              <a:lnSpc>
                <a:spcPct val="90000"/>
              </a:lnSpc>
            </a:pPr>
            <a:endParaRPr lang="en-US" altLang="en-US" sz="2800" smtClean="0"/>
          </a:p>
        </p:txBody>
      </p:sp>
      <p:pic>
        <p:nvPicPr>
          <p:cNvPr id="21513"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662251">
            <a:off x="677068" y="881857"/>
            <a:ext cx="11477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235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525" y="-11113"/>
            <a:ext cx="9569450" cy="159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722313" y="1922463"/>
            <a:ext cx="7851775" cy="434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80000"/>
              </a:lnSpc>
              <a:defRPr/>
            </a:pPr>
            <a:r>
              <a:rPr lang="en-US" sz="2400" dirty="0"/>
              <a:t>Clean your work area and take all garbage to the trash can.</a:t>
            </a:r>
          </a:p>
          <a:p>
            <a:pPr eaLnBrk="1" hangingPunct="1">
              <a:lnSpc>
                <a:spcPct val="80000"/>
              </a:lnSpc>
              <a:defRPr/>
            </a:pPr>
            <a:r>
              <a:rPr lang="en-US" sz="2400" dirty="0"/>
              <a:t>Wait for Mrs. Webb to dismiss you. The ring of the bell does not dismiss you.</a:t>
            </a:r>
          </a:p>
          <a:p>
            <a:pPr eaLnBrk="1" hangingPunct="1">
              <a:lnSpc>
                <a:spcPct val="80000"/>
              </a:lnSpc>
              <a:defRPr/>
            </a:pPr>
            <a:r>
              <a:rPr lang="en-US" sz="2400" dirty="0"/>
              <a:t>After you get permission to leave, push in your chair and leave quietly.</a:t>
            </a:r>
          </a:p>
          <a:p>
            <a:pPr eaLnBrk="1" hangingPunct="1">
              <a:lnSpc>
                <a:spcPct val="80000"/>
              </a:lnSpc>
              <a:defRPr/>
            </a:pPr>
            <a:r>
              <a:rPr lang="en-US" sz="2400" dirty="0"/>
              <a:t>If it is the last period of the day, stack the chairs by the back wall.</a:t>
            </a:r>
            <a:br>
              <a:rPr lang="en-US" sz="2400" dirty="0"/>
            </a:br>
            <a:endParaRPr lang="en-US" sz="2400" dirty="0"/>
          </a:p>
        </p:txBody>
      </p:sp>
      <p:pic>
        <p:nvPicPr>
          <p:cNvPr id="2356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663" y="268288"/>
            <a:ext cx="87026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10"/>
          <p:cNvSpPr txBox="1">
            <a:spLocks noChangeArrowheads="1"/>
          </p:cNvSpPr>
          <p:nvPr/>
        </p:nvSpPr>
        <p:spPr bwMode="auto">
          <a:xfrm>
            <a:off x="1676400" y="433388"/>
            <a:ext cx="640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4000">
                <a:latin typeface="Follow You Into the World" pitchFamily="2" charset="0"/>
              </a:rPr>
              <a:t>When you are absent</a:t>
            </a:r>
          </a:p>
        </p:txBody>
      </p:sp>
      <p:pic>
        <p:nvPicPr>
          <p:cNvPr id="23562"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7038" y="1585913"/>
            <a:ext cx="8389937"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3" name="TextBox 7"/>
          <p:cNvSpPr txBox="1">
            <a:spLocks noChangeArrowheads="1"/>
          </p:cNvSpPr>
          <p:nvPr/>
        </p:nvSpPr>
        <p:spPr bwMode="auto">
          <a:xfrm>
            <a:off x="1143000" y="2127250"/>
            <a:ext cx="6629400"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0" indent="0" eaLnBrk="1" hangingPunct="1">
              <a:lnSpc>
                <a:spcPct val="80000"/>
              </a:lnSpc>
            </a:pPr>
            <a:endParaRPr lang="en-US" altLang="en-US" sz="2400" dirty="0" smtClean="0">
              <a:latin typeface="Arial" charset="0"/>
            </a:endParaRPr>
          </a:p>
          <a:p>
            <a:pPr marL="0" indent="0" eaLnBrk="1" hangingPunct="1">
              <a:lnSpc>
                <a:spcPct val="80000"/>
              </a:lnSpc>
            </a:pPr>
            <a:endParaRPr lang="en-US" altLang="en-US" sz="2400" dirty="0">
              <a:latin typeface="Arial" charset="0"/>
            </a:endParaRPr>
          </a:p>
          <a:p>
            <a:pPr marL="0" indent="0" eaLnBrk="1" hangingPunct="1">
              <a:lnSpc>
                <a:spcPct val="80000"/>
              </a:lnSpc>
            </a:pPr>
            <a:endParaRPr lang="en-US" altLang="en-US" sz="2400" dirty="0" smtClean="0">
              <a:latin typeface="Arial" charset="0"/>
            </a:endParaRPr>
          </a:p>
          <a:p>
            <a:pPr marL="0" indent="0" eaLnBrk="1" hangingPunct="1">
              <a:lnSpc>
                <a:spcPct val="80000"/>
              </a:lnSpc>
            </a:pPr>
            <a:endParaRPr lang="en-US" altLang="en-US" sz="2400" dirty="0">
              <a:latin typeface="Arial" charset="0"/>
            </a:endParaRPr>
          </a:p>
          <a:p>
            <a:pPr marL="0" indent="0" eaLnBrk="1" hangingPunct="1">
              <a:lnSpc>
                <a:spcPct val="80000"/>
              </a:lnSpc>
            </a:pPr>
            <a:r>
              <a:rPr lang="en-US" altLang="en-US" sz="2400" dirty="0" smtClean="0">
                <a:latin typeface="Arial" charset="0"/>
              </a:rPr>
              <a:t>Get </a:t>
            </a:r>
            <a:r>
              <a:rPr lang="en-US" altLang="en-US" sz="2400" dirty="0">
                <a:latin typeface="Arial" charset="0"/>
              </a:rPr>
              <a:t>the assignments from your classmates or from the </a:t>
            </a:r>
            <a:r>
              <a:rPr lang="en-US" altLang="en-US" sz="2400" dirty="0" smtClean="0">
                <a:latin typeface="Arial" charset="0"/>
              </a:rPr>
              <a:t>Absent Folder. </a:t>
            </a:r>
            <a:r>
              <a:rPr lang="en-US" altLang="en-US" sz="2400" dirty="0">
                <a:latin typeface="Arial" charset="0"/>
              </a:rPr>
              <a:t>All handouts and worksheets are in </a:t>
            </a:r>
            <a:r>
              <a:rPr lang="en-US" altLang="en-US" sz="2400" dirty="0" smtClean="0">
                <a:latin typeface="Arial" charset="0"/>
              </a:rPr>
              <a:t>Absent Folder. Do </a:t>
            </a:r>
            <a:r>
              <a:rPr lang="en-US" altLang="en-US" sz="2400" dirty="0">
                <a:latin typeface="Arial" charset="0"/>
              </a:rPr>
              <a:t>the work at home</a:t>
            </a:r>
            <a:r>
              <a:rPr lang="en-US" altLang="en-US" sz="2400" dirty="0" smtClean="0">
                <a:latin typeface="Arial" charset="0"/>
              </a:rPr>
              <a:t>.</a:t>
            </a:r>
            <a:endParaRPr lang="en-US" altLang="en-US" sz="2400" dirty="0">
              <a:latin typeface="Arial" charset="0"/>
            </a:endParaRPr>
          </a:p>
        </p:txBody>
      </p:sp>
    </p:spTree>
  </p:cSld>
  <p:clrMapOvr>
    <a:masterClrMapping/>
  </p:clrMapOvr>
  <p:transition spd="med">
    <p:cut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194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6525" y="-11113"/>
            <a:ext cx="9569450" cy="159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722313" y="1922463"/>
            <a:ext cx="7851775" cy="434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80000"/>
              </a:lnSpc>
              <a:defRPr/>
            </a:pPr>
            <a:r>
              <a:rPr lang="en-US" sz="2400" dirty="0"/>
              <a:t>Clean your work area and take all garbage to the trash can.</a:t>
            </a:r>
          </a:p>
          <a:p>
            <a:pPr eaLnBrk="1" hangingPunct="1">
              <a:lnSpc>
                <a:spcPct val="80000"/>
              </a:lnSpc>
              <a:defRPr/>
            </a:pPr>
            <a:r>
              <a:rPr lang="en-US" sz="2400" dirty="0"/>
              <a:t>Wait for Mrs. Webb to dismiss you. The ring of the bell does not dismiss you.</a:t>
            </a:r>
          </a:p>
          <a:p>
            <a:pPr eaLnBrk="1" hangingPunct="1">
              <a:lnSpc>
                <a:spcPct val="80000"/>
              </a:lnSpc>
              <a:defRPr/>
            </a:pPr>
            <a:r>
              <a:rPr lang="en-US" sz="2400" dirty="0"/>
              <a:t>After you get permission to leave, push in your chair and leave quietly.</a:t>
            </a:r>
          </a:p>
          <a:p>
            <a:pPr eaLnBrk="1" hangingPunct="1">
              <a:lnSpc>
                <a:spcPct val="80000"/>
              </a:lnSpc>
              <a:defRPr/>
            </a:pPr>
            <a:r>
              <a:rPr lang="en-US" sz="2400" dirty="0"/>
              <a:t>If it is the last period of the day, stack the chairs by the back wall.</a:t>
            </a:r>
            <a:br>
              <a:rPr lang="en-US" sz="2400" dirty="0"/>
            </a:br>
            <a:endParaRPr lang="en-US" sz="2400" dirty="0"/>
          </a:p>
        </p:txBody>
      </p:sp>
      <p:pic>
        <p:nvPicPr>
          <p:cNvPr id="19464"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663" y="268288"/>
            <a:ext cx="87026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Box 10"/>
          <p:cNvSpPr txBox="1">
            <a:spLocks noChangeArrowheads="1"/>
          </p:cNvSpPr>
          <p:nvPr/>
        </p:nvSpPr>
        <p:spPr bwMode="auto">
          <a:xfrm>
            <a:off x="427038" y="433388"/>
            <a:ext cx="84121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5400" b="1">
                <a:latin typeface="Follow You Into the World" pitchFamily="2" charset="0"/>
              </a:rPr>
              <a:t>Dismissal</a:t>
            </a:r>
          </a:p>
        </p:txBody>
      </p:sp>
      <p:pic>
        <p:nvPicPr>
          <p:cNvPr id="19466" name="Picture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7038" y="1816100"/>
            <a:ext cx="8389937"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Box 7"/>
          <p:cNvSpPr txBox="1">
            <a:spLocks noChangeArrowheads="1"/>
          </p:cNvSpPr>
          <p:nvPr/>
        </p:nvSpPr>
        <p:spPr bwMode="auto">
          <a:xfrm>
            <a:off x="1333500" y="2376488"/>
            <a:ext cx="6629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Courier New" panose="02070309020205020404" pitchFamily="49" charset="0"/>
              <a:buChar char="o"/>
              <a:defRPr/>
            </a:pPr>
            <a:r>
              <a:rPr lang="en-US" sz="2400" dirty="0" smtClean="0">
                <a:latin typeface="+mn-lt"/>
              </a:rPr>
              <a:t>Record all assignments in agenda</a:t>
            </a:r>
          </a:p>
          <a:p>
            <a:pPr>
              <a:buFont typeface="Courier New" panose="02070309020205020404" pitchFamily="49" charset="0"/>
              <a:buChar char="o"/>
              <a:defRPr/>
            </a:pPr>
            <a:r>
              <a:rPr lang="en-US" sz="2400" dirty="0" smtClean="0">
                <a:latin typeface="+mn-lt"/>
              </a:rPr>
              <a:t>This is a silent, reflective time to ensure that you have everything ready to take home.</a:t>
            </a:r>
          </a:p>
          <a:p>
            <a:pPr>
              <a:buFont typeface="Courier New" panose="02070309020205020404" pitchFamily="49" charset="0"/>
              <a:buChar char="o"/>
              <a:defRPr/>
            </a:pPr>
            <a:r>
              <a:rPr lang="en-US" sz="2400" dirty="0" smtClean="0">
                <a:latin typeface="+mn-lt"/>
              </a:rPr>
              <a:t>Take out all your belongings that you need to take home and place neatly on our desk</a:t>
            </a:r>
          </a:p>
          <a:p>
            <a:pPr>
              <a:buFont typeface="Courier New" panose="02070309020205020404" pitchFamily="49" charset="0"/>
              <a:buChar char="o"/>
              <a:defRPr/>
            </a:pPr>
            <a:r>
              <a:rPr lang="en-US" sz="2400" dirty="0" smtClean="0">
                <a:latin typeface="+mn-lt"/>
              </a:rPr>
              <a:t>Wait for Mr. </a:t>
            </a:r>
            <a:r>
              <a:rPr lang="en-US" sz="2400" dirty="0" err="1" smtClean="0">
                <a:latin typeface="+mn-lt"/>
              </a:rPr>
              <a:t>Santore</a:t>
            </a:r>
            <a:r>
              <a:rPr lang="en-US" sz="2400" dirty="0" smtClean="0">
                <a:latin typeface="+mn-lt"/>
              </a:rPr>
              <a:t> to call you to get your book bag and belongings</a:t>
            </a:r>
          </a:p>
          <a:p>
            <a:pPr>
              <a:buFont typeface="Courier New" panose="02070309020205020404" pitchFamily="49" charset="0"/>
              <a:buChar char="o"/>
              <a:defRPr/>
            </a:pPr>
            <a:r>
              <a:rPr lang="en-US" sz="2400" dirty="0" smtClean="0">
                <a:latin typeface="+mn-lt"/>
              </a:rPr>
              <a:t>Pack up, stack up, clean up, sit up!</a:t>
            </a:r>
          </a:p>
        </p:txBody>
      </p:sp>
    </p:spTree>
  </p:cSld>
  <p:clrMapOvr>
    <a:masterClrMapping/>
  </p:clrMapOvr>
  <p:transition spd="med">
    <p:cut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p:cNvSpPr>
            <a:spLocks noGrp="1"/>
          </p:cNvSpPr>
          <p:nvPr>
            <p:ph type="title"/>
          </p:nvPr>
        </p:nvSpPr>
        <p:spPr>
          <a:xfrm>
            <a:off x="3276600" y="592138"/>
            <a:ext cx="3429000" cy="1143000"/>
          </a:xfrm>
        </p:spPr>
        <p:txBody>
          <a:bodyPr/>
          <a:lstStyle/>
          <a:p>
            <a:pPr eaLnBrk="1" hangingPunct="1"/>
            <a:r>
              <a:rPr lang="en-US" altLang="en-US" smtClean="0"/>
              <a:t>Pencils</a:t>
            </a:r>
          </a:p>
        </p:txBody>
      </p:sp>
      <p:pic>
        <p:nvPicPr>
          <p:cNvPr id="2560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753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4013"/>
            <a:ext cx="92964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7"/>
          <p:cNvSpPr txBox="1">
            <a:spLocks noChangeArrowheads="1"/>
          </p:cNvSpPr>
          <p:nvPr/>
        </p:nvSpPr>
        <p:spPr bwMode="auto">
          <a:xfrm>
            <a:off x="1828800" y="457200"/>
            <a:ext cx="6096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400">
                <a:latin typeface="Follow You Into the World" pitchFamily="2" charset="0"/>
              </a:rPr>
              <a:t>Emergency Procedures</a:t>
            </a:r>
          </a:p>
        </p:txBody>
      </p:sp>
      <p:pic>
        <p:nvPicPr>
          <p:cNvPr id="25607"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00" y="2286000"/>
            <a:ext cx="113538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Content Placeholder 2"/>
          <p:cNvSpPr>
            <a:spLocks noGrp="1"/>
          </p:cNvSpPr>
          <p:nvPr>
            <p:ph idx="1"/>
          </p:nvPr>
        </p:nvSpPr>
        <p:spPr>
          <a:xfrm>
            <a:off x="914400" y="3097213"/>
            <a:ext cx="7696200" cy="5132387"/>
          </a:xfrm>
        </p:spPr>
        <p:txBody>
          <a:bodyPr/>
          <a:lstStyle/>
          <a:p>
            <a:pPr eaLnBrk="1" hangingPunct="1">
              <a:buFont typeface="Arial" panose="020B0604020202020204" pitchFamily="34" charset="0"/>
              <a:buChar char="•"/>
              <a:defRPr/>
            </a:pPr>
            <a:r>
              <a:rPr lang="en-US" altLang="en-US" sz="1800" b="1" dirty="0" smtClean="0"/>
              <a:t>Fire Drill</a:t>
            </a:r>
          </a:p>
          <a:p>
            <a:pPr lvl="1" eaLnBrk="1" hangingPunct="1">
              <a:buFont typeface="Arial" panose="020B0604020202020204" pitchFamily="34" charset="0"/>
              <a:buChar char="–"/>
              <a:defRPr/>
            </a:pPr>
            <a:r>
              <a:rPr lang="en-US" altLang="en-US" sz="1600" dirty="0" smtClean="0"/>
              <a:t>Line up by the cubbies, silently,</a:t>
            </a:r>
          </a:p>
          <a:p>
            <a:pPr lvl="1" eaLnBrk="1" hangingPunct="1">
              <a:buFont typeface="Arial" panose="020B0604020202020204" pitchFamily="34" charset="0"/>
              <a:buChar char="–"/>
              <a:defRPr/>
            </a:pPr>
            <a:r>
              <a:rPr lang="en-US" altLang="en-US" sz="1600" dirty="0" smtClean="0"/>
              <a:t>Leave the building silently, remaining in a single file line. </a:t>
            </a:r>
          </a:p>
          <a:p>
            <a:pPr lvl="1" eaLnBrk="1" hangingPunct="1">
              <a:buFont typeface="Arial" panose="020B0604020202020204" pitchFamily="34" charset="0"/>
              <a:buChar char="–"/>
              <a:defRPr/>
            </a:pPr>
            <a:r>
              <a:rPr lang="en-US" altLang="en-US" sz="1600" dirty="0" smtClean="0"/>
              <a:t>Last person out should close the door. </a:t>
            </a:r>
            <a:endParaRPr lang="en-US" altLang="en-US" sz="1600" dirty="0"/>
          </a:p>
          <a:p>
            <a:pPr eaLnBrk="1" hangingPunct="1">
              <a:buFont typeface="Arial" panose="020B0604020202020204" pitchFamily="34" charset="0"/>
              <a:buChar char="•"/>
              <a:defRPr/>
            </a:pPr>
            <a:r>
              <a:rPr lang="en-US" altLang="en-US" sz="1800" b="1" dirty="0" smtClean="0"/>
              <a:t>Lock Down</a:t>
            </a:r>
          </a:p>
          <a:p>
            <a:pPr lvl="1" eaLnBrk="1" hangingPunct="1">
              <a:buFont typeface="Arial" panose="020B0604020202020204" pitchFamily="34" charset="0"/>
              <a:buChar char="–"/>
              <a:defRPr/>
            </a:pPr>
            <a:r>
              <a:rPr lang="en-US" altLang="en-US" sz="1600" dirty="0" smtClean="0"/>
              <a:t>The classroom door will be closed and locked.</a:t>
            </a:r>
          </a:p>
          <a:p>
            <a:pPr lvl="1" eaLnBrk="1" hangingPunct="1">
              <a:buFont typeface="Arial" panose="020B0604020202020204" pitchFamily="34" charset="0"/>
              <a:buChar char="–"/>
              <a:defRPr/>
            </a:pPr>
            <a:r>
              <a:rPr lang="en-US" altLang="en-US" sz="1600" dirty="0" smtClean="0"/>
              <a:t>If you are out of the room, return to the NEAREST classroom.</a:t>
            </a:r>
          </a:p>
          <a:p>
            <a:pPr lvl="1" eaLnBrk="1" hangingPunct="1">
              <a:buFont typeface="Arial" panose="020B0604020202020204" pitchFamily="34" charset="0"/>
              <a:buChar char="–"/>
              <a:defRPr/>
            </a:pPr>
            <a:r>
              <a:rPr lang="en-US" altLang="en-US" sz="1600" dirty="0" smtClean="0"/>
              <a:t>All students are to move to the front corner of the classroom away from windows and doors. </a:t>
            </a:r>
          </a:p>
          <a:p>
            <a:pPr lvl="1" eaLnBrk="1" hangingPunct="1">
              <a:buFont typeface="Arial" panose="020B0604020202020204" pitchFamily="34" charset="0"/>
              <a:buChar char="–"/>
              <a:defRPr/>
            </a:pPr>
            <a:r>
              <a:rPr lang="en-US" altLang="en-US" sz="1600" dirty="0" smtClean="0"/>
              <a:t>We will sit on the ground silently until an announcement is made ending the lockdown</a:t>
            </a:r>
            <a:r>
              <a:rPr lang="en-US" altLang="en-US" sz="2000" dirty="0" smtClean="0"/>
              <a:t>.</a:t>
            </a:r>
          </a:p>
          <a:p>
            <a:pPr marL="0" indent="0" eaLnBrk="1" hangingPunct="1">
              <a:buFont typeface="Arial" panose="020B0604020202020204" pitchFamily="34" charset="0"/>
              <a:buNone/>
              <a:defRPr/>
            </a:pPr>
            <a:endParaRPr lang="en-US" altLang="en-US" dirty="0" smtClean="0"/>
          </a:p>
        </p:txBody>
      </p:sp>
      <p:pic>
        <p:nvPicPr>
          <p:cNvPr id="25609"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662251">
            <a:off x="677068" y="881857"/>
            <a:ext cx="11477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1"/>
          <p:cNvSpPr>
            <a:spLocks noGrp="1"/>
          </p:cNvSpPr>
          <p:nvPr>
            <p:ph type="title"/>
          </p:nvPr>
        </p:nvSpPr>
        <p:spPr>
          <a:xfrm>
            <a:off x="3276600" y="592138"/>
            <a:ext cx="3429000" cy="1143000"/>
          </a:xfrm>
        </p:spPr>
        <p:txBody>
          <a:bodyPr/>
          <a:lstStyle/>
          <a:p>
            <a:pPr eaLnBrk="1" hangingPunct="1"/>
            <a:r>
              <a:rPr lang="en-US" altLang="en-US" smtClean="0"/>
              <a:t>Pencils</a:t>
            </a:r>
          </a:p>
        </p:txBody>
      </p:sp>
      <p:pic>
        <p:nvPicPr>
          <p:cNvPr id="2662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753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4013"/>
            <a:ext cx="92964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Box 7"/>
          <p:cNvSpPr txBox="1">
            <a:spLocks noChangeArrowheads="1"/>
          </p:cNvSpPr>
          <p:nvPr/>
        </p:nvSpPr>
        <p:spPr bwMode="auto">
          <a:xfrm>
            <a:off x="1714500" y="619125"/>
            <a:ext cx="6096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400">
                <a:latin typeface="Follow You Into the World" pitchFamily="2" charset="0"/>
              </a:rPr>
              <a:t>Out of the Ordinary Situations</a:t>
            </a:r>
          </a:p>
        </p:txBody>
      </p:sp>
      <p:pic>
        <p:nvPicPr>
          <p:cNvPr id="26631"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00" y="2286000"/>
            <a:ext cx="113538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Content Placeholder 2"/>
          <p:cNvSpPr>
            <a:spLocks noGrp="1"/>
          </p:cNvSpPr>
          <p:nvPr>
            <p:ph idx="1"/>
          </p:nvPr>
        </p:nvSpPr>
        <p:spPr>
          <a:xfrm>
            <a:off x="914400" y="3276600"/>
            <a:ext cx="7696200" cy="4953000"/>
          </a:xfrm>
        </p:spPr>
        <p:txBody>
          <a:bodyPr/>
          <a:lstStyle/>
          <a:p>
            <a:pPr eaLnBrk="1" hangingPunct="1"/>
            <a:r>
              <a:rPr lang="en-US" altLang="en-US" sz="2000" smtClean="0"/>
              <a:t>Follow all school and classroom rules during “out of the ordinary” circumstances</a:t>
            </a:r>
          </a:p>
          <a:p>
            <a:pPr eaLnBrk="1" hangingPunct="1"/>
            <a:r>
              <a:rPr lang="en-US" altLang="en-US" sz="2000" smtClean="0"/>
              <a:t>Interruptions: when the loud speaker comes on, your voice should turn off immediately </a:t>
            </a:r>
          </a:p>
          <a:p>
            <a:pPr eaLnBrk="1" hangingPunct="1"/>
            <a:r>
              <a:rPr lang="en-US" altLang="en-US" sz="2000" smtClean="0"/>
              <a:t>Field trips: follow all school, classroom and destination rules.  You are representing ELE! Remember to SOAR!</a:t>
            </a:r>
          </a:p>
          <a:p>
            <a:pPr eaLnBrk="1" hangingPunct="1"/>
            <a:r>
              <a:rPr lang="en-US" altLang="en-US" sz="2000" smtClean="0"/>
              <a:t>Assemblies: sit all the way on your bottom, face the stage, keep hands and feet to yourself, listen to the speaker</a:t>
            </a:r>
          </a:p>
          <a:p>
            <a:pPr eaLnBrk="1" hangingPunct="1"/>
            <a:endParaRPr lang="en-US" altLang="en-US" sz="2000" smtClean="0"/>
          </a:p>
        </p:txBody>
      </p:sp>
      <p:pic>
        <p:nvPicPr>
          <p:cNvPr id="26633"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662251">
            <a:off x="677068" y="881857"/>
            <a:ext cx="11477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415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546225"/>
            <a:ext cx="88392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7"/>
          <p:cNvSpPr txBox="1">
            <a:spLocks noChangeArrowheads="1"/>
          </p:cNvSpPr>
          <p:nvPr/>
        </p:nvSpPr>
        <p:spPr bwMode="auto">
          <a:xfrm>
            <a:off x="1104900" y="2460177"/>
            <a:ext cx="6629400" cy="3342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80000"/>
              </a:lnSpc>
              <a:defRPr/>
            </a:pPr>
            <a:endParaRPr lang="en-US" altLang="en-US" u="sng" dirty="0" smtClean="0"/>
          </a:p>
          <a:p>
            <a:pPr marL="0" indent="0" algn="ctr" eaLnBrk="1" hangingPunct="1">
              <a:lnSpc>
                <a:spcPct val="80000"/>
              </a:lnSpc>
              <a:defRPr/>
            </a:pPr>
            <a:endParaRPr lang="en-US" altLang="en-US" u="sng" dirty="0"/>
          </a:p>
          <a:p>
            <a:pPr marL="0" indent="0" algn="ctr" eaLnBrk="1" hangingPunct="1">
              <a:lnSpc>
                <a:spcPct val="80000"/>
              </a:lnSpc>
              <a:defRPr/>
            </a:pPr>
            <a:r>
              <a:rPr lang="en-US" altLang="en-US" sz="3200" u="sng" dirty="0" smtClean="0"/>
              <a:t>Classroom Rules:</a:t>
            </a:r>
          </a:p>
          <a:p>
            <a:pPr marL="457200" lvl="1" indent="0" algn="ctr" eaLnBrk="1" hangingPunct="1">
              <a:lnSpc>
                <a:spcPct val="80000"/>
              </a:lnSpc>
              <a:defRPr/>
            </a:pPr>
            <a:r>
              <a:rPr lang="en-US" altLang="en-US" sz="3200" dirty="0" smtClean="0"/>
              <a:t>Students will help develop classroom rules in order to build our class culture.  We will talk about this more when we create our Class Constitution!</a:t>
            </a:r>
          </a:p>
          <a:p>
            <a:pPr lvl="1" eaLnBrk="1" hangingPunct="1">
              <a:lnSpc>
                <a:spcPct val="80000"/>
              </a:lnSpc>
              <a:buFont typeface="Wingdings" panose="05000000000000000000" pitchFamily="2" charset="2"/>
              <a:buChar char="§"/>
              <a:defRPr/>
            </a:pPr>
            <a:endParaRPr lang="en-US" altLang="en-US" u="sng" dirty="0" smtClean="0"/>
          </a:p>
          <a:p>
            <a:pPr lvl="1" eaLnBrk="1" hangingPunct="1">
              <a:lnSpc>
                <a:spcPct val="80000"/>
              </a:lnSpc>
              <a:buFont typeface="Wingdings" panose="05000000000000000000" pitchFamily="2" charset="2"/>
              <a:buChar char="§"/>
              <a:defRPr/>
            </a:pPr>
            <a:endParaRPr lang="en-US" altLang="en-US" dirty="0" smtClean="0"/>
          </a:p>
        </p:txBody>
      </p:sp>
      <p:sp>
        <p:nvSpPr>
          <p:cNvPr id="11273" name="TextBox 9"/>
          <p:cNvSpPr txBox="1">
            <a:spLocks noChangeArrowheads="1"/>
          </p:cNvSpPr>
          <p:nvPr/>
        </p:nvSpPr>
        <p:spPr bwMode="auto">
          <a:xfrm>
            <a:off x="990600" y="452438"/>
            <a:ext cx="7086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400" dirty="0" smtClean="0">
                <a:latin typeface="Follow You Into the World" pitchFamily="2" charset="0"/>
                <a:ea typeface="CloudyDay" pitchFamily="2" charset="0"/>
                <a:cs typeface="CloudyDay" pitchFamily="2" charset="0"/>
              </a:rPr>
              <a:t>Class Rules:</a:t>
            </a:r>
            <a:endParaRPr lang="en-US" altLang="en-US" sz="4400" dirty="0">
              <a:latin typeface="Follow You Into the World" pitchFamily="2" charset="0"/>
              <a:ea typeface="CloudyDay" pitchFamily="2" charset="0"/>
              <a:cs typeface="CloudyDay" pitchFamily="2" charset="0"/>
            </a:endParaRPr>
          </a:p>
        </p:txBody>
      </p:sp>
    </p:spTree>
    <p:extLst>
      <p:ext uri="{BB962C8B-B14F-4D97-AF65-F5344CB8AC3E}">
        <p14:creationId xmlns:p14="http://schemas.microsoft.com/office/powerpoint/2010/main" val="541407536"/>
      </p:ext>
    </p:extLst>
  </p:cSld>
  <p:clrMapOvr>
    <a:masterClrMapping/>
  </p:clrMapOvr>
  <p:transition spd="med">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112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415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546225"/>
            <a:ext cx="88392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7"/>
          <p:cNvSpPr txBox="1">
            <a:spLocks noChangeArrowheads="1"/>
          </p:cNvSpPr>
          <p:nvPr/>
        </p:nvSpPr>
        <p:spPr bwMode="auto">
          <a:xfrm>
            <a:off x="1104900" y="2460177"/>
            <a:ext cx="6629400"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80000"/>
              </a:lnSpc>
              <a:defRPr/>
            </a:pPr>
            <a:r>
              <a:rPr lang="en-US" altLang="en-US" sz="3600" u="sng" dirty="0" smtClean="0"/>
              <a:t>POSITIVITY IS KEY!!</a:t>
            </a:r>
            <a:endParaRPr lang="en-US" altLang="en-US" sz="1600" u="sng" dirty="0" smtClean="0"/>
          </a:p>
          <a:p>
            <a:pPr marL="0" indent="0" eaLnBrk="1" hangingPunct="1">
              <a:lnSpc>
                <a:spcPct val="80000"/>
              </a:lnSpc>
              <a:defRPr/>
            </a:pPr>
            <a:endParaRPr lang="en-US" altLang="en-US" sz="2000" b="1" dirty="0" smtClean="0"/>
          </a:p>
          <a:p>
            <a:pPr marL="0" indent="0" eaLnBrk="1" hangingPunct="1">
              <a:lnSpc>
                <a:spcPct val="80000"/>
              </a:lnSpc>
              <a:defRPr/>
            </a:pPr>
            <a:r>
              <a:rPr lang="en-US" altLang="en-US" sz="2000" b="1" dirty="0" smtClean="0"/>
              <a:t>You will be rewarded for your positive behaviors throughout the day!</a:t>
            </a:r>
          </a:p>
          <a:p>
            <a:pPr marL="0" indent="0" eaLnBrk="1" hangingPunct="1">
              <a:lnSpc>
                <a:spcPct val="80000"/>
              </a:lnSpc>
              <a:defRPr/>
            </a:pPr>
            <a:endParaRPr lang="en-US" altLang="en-US" sz="2000" b="1" dirty="0"/>
          </a:p>
          <a:p>
            <a:pPr marL="0" indent="0" eaLnBrk="1" hangingPunct="1">
              <a:lnSpc>
                <a:spcPct val="80000"/>
              </a:lnSpc>
              <a:defRPr/>
            </a:pPr>
            <a:r>
              <a:rPr lang="en-US" altLang="en-US" sz="2000" b="1" dirty="0" smtClean="0"/>
              <a:t>You will be earning tickets that you can collect and save to redeem for a variety of things.</a:t>
            </a:r>
          </a:p>
          <a:p>
            <a:pPr marL="0" indent="0" eaLnBrk="1" hangingPunct="1">
              <a:lnSpc>
                <a:spcPct val="80000"/>
              </a:lnSpc>
              <a:defRPr/>
            </a:pPr>
            <a:endParaRPr lang="en-US" altLang="en-US" sz="2000" b="1" dirty="0"/>
          </a:p>
          <a:p>
            <a:pPr marL="0" indent="0" eaLnBrk="1" hangingPunct="1">
              <a:lnSpc>
                <a:spcPct val="80000"/>
              </a:lnSpc>
              <a:defRPr/>
            </a:pPr>
            <a:r>
              <a:rPr lang="en-US" altLang="en-US" sz="2000" b="1" dirty="0" smtClean="0"/>
              <a:t>These tickets can be earned in homeroom during morning work time or pack up time, your academic blocks, the hallways, basically everywhere you should be doing the right thing.</a:t>
            </a:r>
          </a:p>
          <a:p>
            <a:pPr marL="0" indent="0" algn="ctr" eaLnBrk="1" hangingPunct="1">
              <a:lnSpc>
                <a:spcPct val="80000"/>
              </a:lnSpc>
              <a:defRPr/>
            </a:pPr>
            <a:endParaRPr lang="en-US" altLang="en-US" sz="1600" u="sng" dirty="0"/>
          </a:p>
          <a:p>
            <a:pPr marL="0" indent="0" algn="ctr" eaLnBrk="1" hangingPunct="1">
              <a:lnSpc>
                <a:spcPct val="80000"/>
              </a:lnSpc>
              <a:defRPr/>
            </a:pPr>
            <a:endParaRPr lang="en-US" altLang="en-US" sz="1600" dirty="0" smtClean="0"/>
          </a:p>
          <a:p>
            <a:pPr lvl="1" eaLnBrk="1" hangingPunct="1">
              <a:lnSpc>
                <a:spcPct val="80000"/>
              </a:lnSpc>
              <a:buFont typeface="Wingdings" panose="05000000000000000000" pitchFamily="2" charset="2"/>
              <a:buChar char="§"/>
              <a:defRPr/>
            </a:pPr>
            <a:endParaRPr lang="en-US" altLang="en-US" u="sng" dirty="0" smtClean="0"/>
          </a:p>
          <a:p>
            <a:pPr marL="0" indent="0" eaLnBrk="1" hangingPunct="1">
              <a:lnSpc>
                <a:spcPct val="80000"/>
              </a:lnSpc>
              <a:defRPr/>
            </a:pPr>
            <a:endParaRPr lang="en-US" altLang="en-US" dirty="0" smtClean="0"/>
          </a:p>
        </p:txBody>
      </p:sp>
      <p:sp>
        <p:nvSpPr>
          <p:cNvPr id="11273" name="TextBox 9"/>
          <p:cNvSpPr txBox="1">
            <a:spLocks noChangeArrowheads="1"/>
          </p:cNvSpPr>
          <p:nvPr/>
        </p:nvSpPr>
        <p:spPr bwMode="auto">
          <a:xfrm>
            <a:off x="990600" y="452438"/>
            <a:ext cx="7086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400" dirty="0" smtClean="0">
                <a:latin typeface="Follow You Into the World" pitchFamily="2" charset="0"/>
                <a:ea typeface="CloudyDay" pitchFamily="2" charset="0"/>
                <a:cs typeface="CloudyDay" pitchFamily="2" charset="0"/>
              </a:rPr>
              <a:t>Behavior System:</a:t>
            </a:r>
            <a:endParaRPr lang="en-US" altLang="en-US" sz="4400" dirty="0">
              <a:latin typeface="Follow You Into the World" pitchFamily="2" charset="0"/>
              <a:ea typeface="CloudyDay" pitchFamily="2" charset="0"/>
              <a:cs typeface="CloudyDay" pitchFamily="2" charset="0"/>
            </a:endParaRPr>
          </a:p>
        </p:txBody>
      </p:sp>
    </p:spTree>
    <p:extLst>
      <p:ext uri="{BB962C8B-B14F-4D97-AF65-F5344CB8AC3E}">
        <p14:creationId xmlns:p14="http://schemas.microsoft.com/office/powerpoint/2010/main" val="1648118279"/>
      </p:ext>
    </p:extLst>
  </p:cSld>
  <p:clrMapOvr>
    <a:masterClrMapping/>
  </p:clrMapOvr>
  <p:transition spd="med">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defRPr/>
            </a:pPr>
            <a:endParaRPr lang="en-US" smtClean="0"/>
          </a:p>
        </p:txBody>
      </p:sp>
      <p:pic>
        <p:nvPicPr>
          <p:cNvPr id="717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415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90850"/>
            <a:ext cx="96012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7"/>
          <p:cNvSpPr txBox="1">
            <a:spLocks noChangeArrowheads="1"/>
          </p:cNvSpPr>
          <p:nvPr/>
        </p:nvSpPr>
        <p:spPr bwMode="auto">
          <a:xfrm>
            <a:off x="1104900" y="2460625"/>
            <a:ext cx="6629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ct val="80000"/>
              </a:lnSpc>
              <a:spcBef>
                <a:spcPct val="0"/>
              </a:spcBef>
              <a:buFontTx/>
              <a:buNone/>
            </a:pPr>
            <a:endParaRPr lang="en-US" altLang="en-US" sz="1800" u="sng">
              <a:latin typeface="Arial" panose="020B0604020202020204" pitchFamily="34" charset="0"/>
            </a:endParaRPr>
          </a:p>
          <a:p>
            <a:pPr eaLnBrk="1" hangingPunct="1">
              <a:lnSpc>
                <a:spcPct val="80000"/>
              </a:lnSpc>
              <a:spcBef>
                <a:spcPct val="0"/>
              </a:spcBef>
              <a:buFontTx/>
              <a:buNone/>
            </a:pPr>
            <a:endParaRPr lang="en-US" altLang="en-US" sz="1800">
              <a:latin typeface="Arial" panose="020B0604020202020204" pitchFamily="34" charset="0"/>
            </a:endParaRPr>
          </a:p>
        </p:txBody>
      </p:sp>
      <p:sp>
        <p:nvSpPr>
          <p:cNvPr id="7176" name="TextBox 9"/>
          <p:cNvSpPr txBox="1">
            <a:spLocks noChangeArrowheads="1"/>
          </p:cNvSpPr>
          <p:nvPr/>
        </p:nvSpPr>
        <p:spPr bwMode="auto">
          <a:xfrm>
            <a:off x="990600" y="452438"/>
            <a:ext cx="7086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latin typeface="Follow You Into the World" pitchFamily="2" charset="0"/>
                <a:ea typeface="CloudyDay" pitchFamily="2" charset="0"/>
                <a:cs typeface="CloudyDay" pitchFamily="2" charset="0"/>
              </a:rPr>
              <a:t>Behavior System:</a:t>
            </a:r>
          </a:p>
        </p:txBody>
      </p:sp>
      <p:pic>
        <p:nvPicPr>
          <p:cNvPr id="11"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546225"/>
            <a:ext cx="88392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7"/>
          <p:cNvSpPr txBox="1">
            <a:spLocks noChangeArrowheads="1"/>
          </p:cNvSpPr>
          <p:nvPr/>
        </p:nvSpPr>
        <p:spPr bwMode="auto">
          <a:xfrm>
            <a:off x="1143000" y="2286455"/>
            <a:ext cx="6629400" cy="43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eaLnBrk="1" hangingPunct="1">
              <a:lnSpc>
                <a:spcPct val="80000"/>
              </a:lnSpc>
              <a:defRPr/>
            </a:pPr>
            <a:r>
              <a:rPr lang="en-US" altLang="en-US" sz="3600" u="sng" dirty="0" smtClean="0"/>
              <a:t>POSITIVITY IS KEY!!</a:t>
            </a:r>
            <a:endParaRPr lang="en-US" altLang="en-US" sz="1600" u="sng" dirty="0" smtClean="0"/>
          </a:p>
          <a:p>
            <a:pPr marL="0" indent="0" eaLnBrk="1" hangingPunct="1">
              <a:lnSpc>
                <a:spcPct val="80000"/>
              </a:lnSpc>
              <a:defRPr/>
            </a:pPr>
            <a:endParaRPr lang="en-US" altLang="en-US" sz="2000" b="1" dirty="0" smtClean="0"/>
          </a:p>
          <a:p>
            <a:pPr marL="0" indent="0" eaLnBrk="1" hangingPunct="1">
              <a:lnSpc>
                <a:spcPct val="80000"/>
              </a:lnSpc>
              <a:defRPr/>
            </a:pPr>
            <a:r>
              <a:rPr lang="en-US" altLang="en-US" sz="2000" b="1" dirty="0" smtClean="0"/>
              <a:t>What can I earn?</a:t>
            </a:r>
          </a:p>
          <a:p>
            <a:pPr marL="0" indent="0" eaLnBrk="1" hangingPunct="1">
              <a:lnSpc>
                <a:spcPct val="80000"/>
              </a:lnSpc>
              <a:defRPr/>
            </a:pPr>
            <a:endParaRPr lang="en-US" altLang="en-US" sz="2000" b="1" dirty="0"/>
          </a:p>
          <a:p>
            <a:pPr marL="0" indent="0" eaLnBrk="1" hangingPunct="1">
              <a:lnSpc>
                <a:spcPct val="80000"/>
              </a:lnSpc>
              <a:defRPr/>
            </a:pPr>
            <a:r>
              <a:rPr lang="en-US" altLang="en-US" sz="2000" b="1" dirty="0" smtClean="0"/>
              <a:t>15 tickets = No laps</a:t>
            </a:r>
          </a:p>
          <a:p>
            <a:pPr marL="0" indent="0" eaLnBrk="1" hangingPunct="1">
              <a:lnSpc>
                <a:spcPct val="80000"/>
              </a:lnSpc>
              <a:defRPr/>
            </a:pPr>
            <a:r>
              <a:rPr lang="en-US" altLang="en-US" sz="2000" b="1" dirty="0" smtClean="0"/>
              <a:t>25 = Chew gum in class (you bring your own gum, cannot share, and cannot have during recess)</a:t>
            </a:r>
          </a:p>
          <a:p>
            <a:pPr marL="0" indent="0" eaLnBrk="1" hangingPunct="1">
              <a:lnSpc>
                <a:spcPct val="80000"/>
              </a:lnSpc>
              <a:defRPr/>
            </a:pPr>
            <a:r>
              <a:rPr lang="en-US" altLang="en-US" sz="2000" b="1" dirty="0" smtClean="0"/>
              <a:t>30 = Bring stuffed animal to school</a:t>
            </a:r>
          </a:p>
          <a:p>
            <a:pPr marL="0" indent="0" eaLnBrk="1" hangingPunct="1">
              <a:lnSpc>
                <a:spcPct val="80000"/>
              </a:lnSpc>
              <a:defRPr/>
            </a:pPr>
            <a:r>
              <a:rPr lang="en-US" altLang="en-US" sz="2000" b="1" dirty="0" smtClean="0"/>
              <a:t>40 = Lunch with a buddy in the courtyard</a:t>
            </a:r>
          </a:p>
          <a:p>
            <a:pPr marL="0" indent="0" eaLnBrk="1" hangingPunct="1">
              <a:lnSpc>
                <a:spcPct val="80000"/>
              </a:lnSpc>
              <a:defRPr/>
            </a:pPr>
            <a:r>
              <a:rPr lang="en-US" altLang="en-US" sz="2000" b="1" dirty="0" smtClean="0"/>
              <a:t>50 = Use special teacher chair</a:t>
            </a:r>
          </a:p>
          <a:p>
            <a:pPr marL="0" indent="0" eaLnBrk="1" hangingPunct="1">
              <a:lnSpc>
                <a:spcPct val="80000"/>
              </a:lnSpc>
              <a:defRPr/>
            </a:pPr>
            <a:r>
              <a:rPr lang="en-US" altLang="en-US" sz="2000" b="1" dirty="0" smtClean="0"/>
              <a:t>100 = Lunch with the teacher</a:t>
            </a:r>
          </a:p>
          <a:p>
            <a:pPr marL="0" indent="0" eaLnBrk="1" hangingPunct="1">
              <a:lnSpc>
                <a:spcPct val="80000"/>
              </a:lnSpc>
              <a:defRPr/>
            </a:pPr>
            <a:endParaRPr lang="en-US" altLang="en-US" sz="2000" b="1" dirty="0"/>
          </a:p>
          <a:p>
            <a:pPr marL="0" indent="0" eaLnBrk="1" hangingPunct="1">
              <a:lnSpc>
                <a:spcPct val="80000"/>
              </a:lnSpc>
              <a:defRPr/>
            </a:pPr>
            <a:r>
              <a:rPr lang="en-US" altLang="en-US" sz="2000" b="1" dirty="0" smtClean="0"/>
              <a:t>Others may be added throughout the year</a:t>
            </a:r>
          </a:p>
          <a:p>
            <a:pPr marL="0" indent="0" algn="ctr" eaLnBrk="1" hangingPunct="1">
              <a:lnSpc>
                <a:spcPct val="80000"/>
              </a:lnSpc>
              <a:defRPr/>
            </a:pPr>
            <a:endParaRPr lang="en-US" altLang="en-US" sz="1600" u="sng" dirty="0"/>
          </a:p>
          <a:p>
            <a:pPr marL="0" indent="0" algn="ctr" eaLnBrk="1" hangingPunct="1">
              <a:lnSpc>
                <a:spcPct val="80000"/>
              </a:lnSpc>
              <a:defRPr/>
            </a:pPr>
            <a:endParaRPr lang="en-US" altLang="en-US" sz="1600" dirty="0" smtClean="0"/>
          </a:p>
          <a:p>
            <a:pPr lvl="1" eaLnBrk="1" hangingPunct="1">
              <a:lnSpc>
                <a:spcPct val="80000"/>
              </a:lnSpc>
              <a:buFont typeface="Wingdings" panose="05000000000000000000" pitchFamily="2" charset="2"/>
              <a:buChar char="§"/>
              <a:defRPr/>
            </a:pPr>
            <a:endParaRPr lang="en-US" altLang="en-US" u="sng" dirty="0" smtClean="0"/>
          </a:p>
          <a:p>
            <a:pPr marL="0" indent="0" eaLnBrk="1" hangingPunct="1">
              <a:lnSpc>
                <a:spcPct val="80000"/>
              </a:lnSpc>
              <a:defRPr/>
            </a:pPr>
            <a:endParaRPr lang="en-US" altLang="en-US" dirty="0" smtClean="0"/>
          </a:p>
        </p:txBody>
      </p:sp>
    </p:spTree>
    <p:extLst>
      <p:ext uri="{BB962C8B-B14F-4D97-AF65-F5344CB8AC3E}">
        <p14:creationId xmlns:p14="http://schemas.microsoft.com/office/powerpoint/2010/main" val="2641930630"/>
      </p:ext>
    </p:extLst>
  </p:cSld>
  <p:clrMapOvr>
    <a:masterClrMapping/>
  </p:clrMapOvr>
  <p:transition spd="med">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defRPr/>
            </a:pPr>
            <a:endParaRPr lang="en-US" smtClean="0"/>
          </a:p>
        </p:txBody>
      </p:sp>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415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7"/>
          <p:cNvSpPr txBox="1">
            <a:spLocks noChangeArrowheads="1"/>
          </p:cNvSpPr>
          <p:nvPr/>
        </p:nvSpPr>
        <p:spPr bwMode="auto">
          <a:xfrm>
            <a:off x="1104900" y="2460625"/>
            <a:ext cx="6629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ct val="80000"/>
              </a:lnSpc>
              <a:spcBef>
                <a:spcPct val="0"/>
              </a:spcBef>
              <a:buFontTx/>
              <a:buNone/>
            </a:pPr>
            <a:endParaRPr lang="en-US" altLang="en-US" sz="1800" u="sng">
              <a:latin typeface="Arial" panose="020B0604020202020204" pitchFamily="34" charset="0"/>
            </a:endParaRPr>
          </a:p>
          <a:p>
            <a:pPr eaLnBrk="1" hangingPunct="1">
              <a:lnSpc>
                <a:spcPct val="80000"/>
              </a:lnSpc>
              <a:spcBef>
                <a:spcPct val="0"/>
              </a:spcBef>
              <a:buFontTx/>
              <a:buNone/>
            </a:pPr>
            <a:endParaRPr lang="en-US" altLang="en-US" sz="1800">
              <a:latin typeface="Arial" panose="020B0604020202020204" pitchFamily="34" charset="0"/>
            </a:endParaRPr>
          </a:p>
        </p:txBody>
      </p:sp>
      <p:sp>
        <p:nvSpPr>
          <p:cNvPr id="9224" name="TextBox 9"/>
          <p:cNvSpPr txBox="1">
            <a:spLocks noChangeArrowheads="1"/>
          </p:cNvSpPr>
          <p:nvPr/>
        </p:nvSpPr>
        <p:spPr bwMode="auto">
          <a:xfrm>
            <a:off x="990600" y="452438"/>
            <a:ext cx="7086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dirty="0" smtClean="0">
                <a:latin typeface="Follow You Into the World" pitchFamily="2" charset="0"/>
                <a:ea typeface="CloudyDay" pitchFamily="2" charset="0"/>
                <a:cs typeface="CloudyDay" pitchFamily="2" charset="0"/>
              </a:rPr>
              <a:t>Class Jobs:</a:t>
            </a:r>
          </a:p>
          <a:p>
            <a:pPr algn="ctr" eaLnBrk="1" hangingPunct="1"/>
            <a:r>
              <a:rPr lang="en-US" altLang="en-US" sz="4400" dirty="0" smtClean="0">
                <a:latin typeface="Follow You Into the World" pitchFamily="2" charset="0"/>
                <a:ea typeface="CloudyDay" pitchFamily="2" charset="0"/>
                <a:cs typeface="CloudyDay" pitchFamily="2" charset="0"/>
              </a:rPr>
              <a:t>Everyone will participate in weekly classroom jobs.  The jobs will rotate on a weekly basis on Mondays.</a:t>
            </a:r>
            <a:endParaRPr lang="en-US" altLang="en-US" sz="4400" dirty="0">
              <a:latin typeface="Follow You Into the World" pitchFamily="2" charset="0"/>
              <a:ea typeface="CloudyDay" pitchFamily="2" charset="0"/>
              <a:cs typeface="CloudyDay" pitchFamily="2" charset="0"/>
            </a:endParaRPr>
          </a:p>
        </p:txBody>
      </p:sp>
    </p:spTree>
    <p:extLst>
      <p:ext uri="{BB962C8B-B14F-4D97-AF65-F5344CB8AC3E}">
        <p14:creationId xmlns:p14="http://schemas.microsoft.com/office/powerpoint/2010/main" val="2295814051"/>
      </p:ext>
    </p:extLst>
  </p:cSld>
  <p:clrMapOvr>
    <a:masterClrMapping/>
  </p:clrMapOvr>
  <p:transition spd="med">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defRPr/>
            </a:pPr>
            <a:endParaRPr lang="en-US" smtClean="0"/>
          </a:p>
        </p:txBody>
      </p:sp>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84150"/>
            <a:ext cx="8229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Box 7"/>
          <p:cNvSpPr txBox="1">
            <a:spLocks noChangeArrowheads="1"/>
          </p:cNvSpPr>
          <p:nvPr/>
        </p:nvSpPr>
        <p:spPr bwMode="auto">
          <a:xfrm>
            <a:off x="1104900" y="2460625"/>
            <a:ext cx="66294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ct val="80000"/>
              </a:lnSpc>
              <a:spcBef>
                <a:spcPct val="0"/>
              </a:spcBef>
              <a:buFontTx/>
              <a:buNone/>
            </a:pPr>
            <a:endParaRPr lang="en-US" altLang="en-US" sz="1800" u="sng">
              <a:latin typeface="Arial" panose="020B0604020202020204" pitchFamily="34" charset="0"/>
            </a:endParaRPr>
          </a:p>
          <a:p>
            <a:pPr eaLnBrk="1" hangingPunct="1">
              <a:lnSpc>
                <a:spcPct val="80000"/>
              </a:lnSpc>
              <a:spcBef>
                <a:spcPct val="0"/>
              </a:spcBef>
              <a:buFontTx/>
              <a:buNone/>
            </a:pPr>
            <a:endParaRPr lang="en-US" altLang="en-US" sz="1800">
              <a:latin typeface="Arial" panose="020B0604020202020204" pitchFamily="34" charset="0"/>
            </a:endParaRPr>
          </a:p>
        </p:txBody>
      </p:sp>
      <p:sp>
        <p:nvSpPr>
          <p:cNvPr id="9224" name="TextBox 9"/>
          <p:cNvSpPr txBox="1">
            <a:spLocks noChangeArrowheads="1"/>
          </p:cNvSpPr>
          <p:nvPr/>
        </p:nvSpPr>
        <p:spPr bwMode="auto">
          <a:xfrm>
            <a:off x="990600" y="452438"/>
            <a:ext cx="70866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4400" dirty="0" smtClean="0">
              <a:latin typeface="Follow You Into the World" pitchFamily="2" charset="0"/>
              <a:ea typeface="CloudyDay" pitchFamily="2" charset="0"/>
              <a:cs typeface="CloudyDay" pitchFamily="2" charset="0"/>
            </a:endParaRPr>
          </a:p>
          <a:p>
            <a:pPr algn="ctr" eaLnBrk="1" hangingPunct="1"/>
            <a:endParaRPr lang="en-US" altLang="en-US" sz="4400" dirty="0">
              <a:latin typeface="Follow You Into the World" pitchFamily="2" charset="0"/>
              <a:ea typeface="CloudyDay" pitchFamily="2" charset="0"/>
              <a:cs typeface="CloudyDay" pitchFamily="2" charset="0"/>
            </a:endParaRPr>
          </a:p>
          <a:p>
            <a:pPr algn="ctr" eaLnBrk="1" hangingPunct="1"/>
            <a:endParaRPr lang="en-US" altLang="en-US" sz="4400" dirty="0" smtClean="0">
              <a:latin typeface="Follow You Into the World" pitchFamily="2" charset="0"/>
              <a:ea typeface="CloudyDay" pitchFamily="2" charset="0"/>
              <a:cs typeface="CloudyDay" pitchFamily="2" charset="0"/>
            </a:endParaRPr>
          </a:p>
          <a:p>
            <a:pPr algn="ctr" eaLnBrk="1" hangingPunct="1"/>
            <a:endParaRPr lang="en-US" altLang="en-US" sz="4400" dirty="0">
              <a:latin typeface="Follow You Into the World" pitchFamily="2" charset="0"/>
              <a:ea typeface="CloudyDay" pitchFamily="2" charset="0"/>
              <a:cs typeface="CloudyDay" pitchFamily="2" charset="0"/>
            </a:endParaRPr>
          </a:p>
          <a:p>
            <a:pPr algn="ctr" eaLnBrk="1" hangingPunct="1"/>
            <a:r>
              <a:rPr lang="en-US" altLang="en-US" sz="4400" dirty="0" smtClean="0">
                <a:latin typeface="Follow You Into the World" pitchFamily="2" charset="0"/>
                <a:ea typeface="CloudyDay" pitchFamily="2" charset="0"/>
                <a:cs typeface="CloudyDay" pitchFamily="2" charset="0"/>
              </a:rPr>
              <a:t>BRAIN BREAK!!</a:t>
            </a:r>
            <a:endParaRPr lang="en-US" altLang="en-US" sz="4400" dirty="0">
              <a:latin typeface="Follow You Into the World" pitchFamily="2" charset="0"/>
              <a:ea typeface="CloudyDay" pitchFamily="2" charset="0"/>
              <a:cs typeface="CloudyDay" pitchFamily="2" charset="0"/>
            </a:endParaRPr>
          </a:p>
        </p:txBody>
      </p:sp>
    </p:spTree>
    <p:extLst>
      <p:ext uri="{BB962C8B-B14F-4D97-AF65-F5344CB8AC3E}">
        <p14:creationId xmlns:p14="http://schemas.microsoft.com/office/powerpoint/2010/main" val="1644283572"/>
      </p:ext>
    </p:extLst>
  </p:cSld>
  <p:clrMapOvr>
    <a:masterClrMapping/>
  </p:clrMapOvr>
  <p:transition spd="med">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ctrTitle"/>
          </p:nvPr>
        </p:nvSpPr>
        <p:spPr/>
        <p:txBody>
          <a:bodyPr/>
          <a:lstStyle/>
          <a:p>
            <a:pPr eaLnBrk="1" hangingPunct="1"/>
            <a:endParaRPr lang="en-US" altLang="en-US" smtClean="0"/>
          </a:p>
        </p:txBody>
      </p:sp>
      <p:sp>
        <p:nvSpPr>
          <p:cNvPr id="2" name="Subtitle 1"/>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smtClean="0"/>
          </a:p>
        </p:txBody>
      </p:sp>
      <p:pic>
        <p:nvPicPr>
          <p:cNvPr id="614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5"/>
          <p:cNvSpPr txBox="1">
            <a:spLocks noChangeArrowheads="1"/>
          </p:cNvSpPr>
          <p:nvPr/>
        </p:nvSpPr>
        <p:spPr bwMode="auto">
          <a:xfrm>
            <a:off x="815975" y="460375"/>
            <a:ext cx="7772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800">
                <a:latin typeface="Follow You Into the World" pitchFamily="2" charset="0"/>
              </a:rPr>
              <a:t>Why do we have procedures?</a:t>
            </a:r>
          </a:p>
        </p:txBody>
      </p:sp>
      <p:pic>
        <p:nvPicPr>
          <p:cNvPr id="615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63" y="1854200"/>
            <a:ext cx="9126537"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1"/>
          <p:cNvSpPr>
            <a:spLocks noChangeArrowheads="1"/>
          </p:cNvSpPr>
          <p:nvPr/>
        </p:nvSpPr>
        <p:spPr bwMode="auto">
          <a:xfrm>
            <a:off x="533400" y="2286000"/>
            <a:ext cx="8229600" cy="3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90000"/>
              </a:lnSpc>
            </a:pPr>
            <a:r>
              <a:rPr lang="en-US" altLang="en-US" sz="2800" dirty="0">
                <a:latin typeface="+mn-lt"/>
              </a:rPr>
              <a:t>A procedure is the way that we do things.</a:t>
            </a:r>
          </a:p>
          <a:p>
            <a:pPr eaLnBrk="1" hangingPunct="1">
              <a:lnSpc>
                <a:spcPct val="90000"/>
              </a:lnSpc>
            </a:pPr>
            <a:r>
              <a:rPr lang="en-US" altLang="en-US" sz="2800" dirty="0">
                <a:latin typeface="+mn-lt"/>
              </a:rPr>
              <a:t>To do things right, we have to follow some simple procedures, for example:</a:t>
            </a:r>
          </a:p>
          <a:p>
            <a:pPr eaLnBrk="1" hangingPunct="1">
              <a:lnSpc>
                <a:spcPct val="90000"/>
              </a:lnSpc>
            </a:pPr>
            <a:endParaRPr lang="en-US" altLang="en-US" sz="2800" dirty="0">
              <a:latin typeface="+mn-lt"/>
            </a:endParaRPr>
          </a:p>
          <a:p>
            <a:pPr lvl="1" eaLnBrk="1" hangingPunct="1">
              <a:lnSpc>
                <a:spcPct val="90000"/>
              </a:lnSpc>
            </a:pPr>
            <a:r>
              <a:rPr lang="en-US" altLang="en-US" sz="2400" dirty="0" smtClean="0">
                <a:latin typeface="+mn-lt"/>
              </a:rPr>
              <a:t>The way you check out books for the media center.</a:t>
            </a:r>
            <a:endParaRPr lang="en-US" altLang="en-US" sz="2400" dirty="0">
              <a:latin typeface="+mn-lt"/>
            </a:endParaRPr>
          </a:p>
          <a:p>
            <a:pPr lvl="1" eaLnBrk="1" hangingPunct="1">
              <a:lnSpc>
                <a:spcPct val="90000"/>
              </a:lnSpc>
            </a:pPr>
            <a:r>
              <a:rPr lang="en-US" altLang="en-US" sz="2400" dirty="0" smtClean="0">
                <a:latin typeface="+mn-lt"/>
              </a:rPr>
              <a:t>The way to log in to your favorite website.</a:t>
            </a:r>
            <a:endParaRPr lang="en-US" altLang="en-US" sz="2400" dirty="0">
              <a:latin typeface="+mn-lt"/>
            </a:endParaRPr>
          </a:p>
          <a:p>
            <a:pPr lvl="1" eaLnBrk="1" hangingPunct="1">
              <a:lnSpc>
                <a:spcPct val="90000"/>
              </a:lnSpc>
            </a:pPr>
            <a:endParaRPr lang="en-US" altLang="en-US" sz="2400" dirty="0">
              <a:latin typeface="+mn-lt"/>
            </a:endParaRPr>
          </a:p>
          <a:p>
            <a:pPr eaLnBrk="1" hangingPunct="1">
              <a:lnSpc>
                <a:spcPct val="90000"/>
              </a:lnSpc>
            </a:pPr>
            <a:r>
              <a:rPr lang="en-US" altLang="en-US" sz="2800" dirty="0">
                <a:latin typeface="+mn-lt"/>
              </a:rPr>
              <a:t>So, to be successful in learning, you need to follow some simple procedures.</a:t>
            </a:r>
          </a:p>
          <a:p>
            <a:pPr eaLnBrk="1" hangingPunct="1">
              <a:lnSpc>
                <a:spcPct val="90000"/>
              </a:lnSpc>
              <a:buFont typeface="Wingdings" pitchFamily="2" charset="2"/>
              <a:buNone/>
            </a:pPr>
            <a:endParaRPr lang="en-US" altLang="en-US" sz="2400" dirty="0"/>
          </a:p>
        </p:txBody>
      </p:sp>
    </p:spTree>
  </p:cSld>
  <p:clrMapOvr>
    <a:masterClrMapping/>
  </p:clrMapOvr>
  <p:transition spd="med">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title"/>
          </p:nvPr>
        </p:nvSpPr>
        <p:spPr>
          <a:xfrm>
            <a:off x="2286000" y="838200"/>
            <a:ext cx="4114800" cy="1219200"/>
          </a:xfrm>
        </p:spPr>
        <p:txBody>
          <a:bodyPr rtlCol="0">
            <a:normAutofit fontScale="90000"/>
          </a:bodyPr>
          <a:lstStyle/>
          <a:p>
            <a:pPr eaLnBrk="1" fontAlgn="auto" hangingPunct="1">
              <a:spcAft>
                <a:spcPts val="0"/>
              </a:spcAft>
              <a:defRPr/>
            </a:pPr>
            <a:r>
              <a:rPr lang="en-US" dirty="0"/>
              <a:t>RIGHT AFTER </a:t>
            </a:r>
            <a:br>
              <a:rPr lang="en-US" dirty="0"/>
            </a:br>
            <a:r>
              <a:rPr lang="en-US" dirty="0"/>
              <a:t>THE BELL RINGS</a:t>
            </a:r>
          </a:p>
        </p:txBody>
      </p:sp>
      <p:pic>
        <p:nvPicPr>
          <p:cNvPr id="81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33400"/>
            <a:ext cx="95250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9375"/>
            <a:ext cx="567055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5"/>
          <p:cNvSpPr txBox="1">
            <a:spLocks noChangeArrowheads="1"/>
          </p:cNvSpPr>
          <p:nvPr/>
        </p:nvSpPr>
        <p:spPr bwMode="auto">
          <a:xfrm>
            <a:off x="771052" y="28575"/>
            <a:ext cx="3435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altLang="en-US" sz="4800" dirty="0">
                <a:latin typeface="Follow You Into the World" pitchFamily="2" charset="0"/>
              </a:rPr>
              <a:t>Morning </a:t>
            </a:r>
          </a:p>
          <a:p>
            <a:pPr algn="ctr" eaLnBrk="1" hangingPunct="1"/>
            <a:r>
              <a:rPr lang="en-US" altLang="en-US" sz="4800" dirty="0">
                <a:latin typeface="Follow You Into the World" pitchFamily="2" charset="0"/>
              </a:rPr>
              <a:t>Routine</a:t>
            </a:r>
            <a:endParaRPr lang="en-US" altLang="en-US" sz="2000" dirty="0">
              <a:latin typeface="Follow You Into the World" pitchFamily="2" charset="0"/>
            </a:endParaRPr>
          </a:p>
          <a:p>
            <a:pPr algn="ctr" eaLnBrk="1" hangingPunct="1"/>
            <a:r>
              <a:rPr lang="en-US" altLang="en-US" sz="2800" dirty="0">
                <a:latin typeface="Follow You Into the World" pitchFamily="2" charset="0"/>
              </a:rPr>
              <a:t>This is a time for your to prepare for the day. This should be a silent work time. </a:t>
            </a:r>
          </a:p>
        </p:txBody>
      </p:sp>
      <p:pic>
        <p:nvPicPr>
          <p:cNvPr id="819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43844">
            <a:off x="3351213" y="-563563"/>
            <a:ext cx="6330950" cy="855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idx="1"/>
          </p:nvPr>
        </p:nvSpPr>
        <p:spPr>
          <a:xfrm rot="772225">
            <a:off x="4259263" y="1146175"/>
            <a:ext cx="4127500" cy="5108575"/>
          </a:xfrm>
        </p:spPr>
        <p:txBody>
          <a:bodyPr/>
          <a:lstStyle/>
          <a:p>
            <a:pPr eaLnBrk="1" hangingPunct="1">
              <a:buFont typeface="Courier New" pitchFamily="49" charset="0"/>
              <a:buChar char="o"/>
            </a:pPr>
            <a:r>
              <a:rPr lang="en-US" altLang="en-US" sz="2400" dirty="0" smtClean="0"/>
              <a:t> Unpack your things, hang your book bag on a hook in your assigned cabinet</a:t>
            </a:r>
          </a:p>
          <a:p>
            <a:pPr eaLnBrk="1" hangingPunct="1">
              <a:buFont typeface="Courier New" pitchFamily="49" charset="0"/>
              <a:buChar char="o"/>
            </a:pPr>
            <a:r>
              <a:rPr lang="en-US" altLang="en-US" sz="2400" dirty="0" smtClean="0"/>
              <a:t>Turn in any notes or forms to Mr. </a:t>
            </a:r>
            <a:r>
              <a:rPr lang="en-US" altLang="en-US" sz="2400" dirty="0" err="1" smtClean="0"/>
              <a:t>Santore</a:t>
            </a:r>
            <a:endParaRPr lang="en-US" altLang="en-US" sz="2400" dirty="0" smtClean="0"/>
          </a:p>
          <a:p>
            <a:pPr eaLnBrk="1" hangingPunct="1">
              <a:buFont typeface="Courier New" pitchFamily="49" charset="0"/>
              <a:buChar char="o"/>
            </a:pPr>
            <a:r>
              <a:rPr lang="en-US" altLang="en-US" sz="2400" dirty="0" smtClean="0"/>
              <a:t>Make sure you have at least 2 pencils ready to go</a:t>
            </a:r>
          </a:p>
          <a:p>
            <a:pPr eaLnBrk="1" hangingPunct="1">
              <a:buFont typeface="Courier New" pitchFamily="49" charset="0"/>
              <a:buChar char="o"/>
            </a:pPr>
            <a:r>
              <a:rPr lang="en-US" altLang="en-US" sz="2400" dirty="0" smtClean="0"/>
              <a:t>Put your nametag on</a:t>
            </a:r>
          </a:p>
          <a:p>
            <a:pPr eaLnBrk="1" hangingPunct="1">
              <a:buFont typeface="Courier New" pitchFamily="49" charset="0"/>
              <a:buChar char="o"/>
            </a:pPr>
            <a:r>
              <a:rPr lang="en-US" altLang="en-US" sz="2400" dirty="0" smtClean="0"/>
              <a:t>Use the restroom if needed</a:t>
            </a:r>
          </a:p>
          <a:p>
            <a:pPr eaLnBrk="1" hangingPunct="1">
              <a:buFont typeface="Courier New" pitchFamily="49" charset="0"/>
              <a:buChar char="o"/>
            </a:pPr>
            <a:r>
              <a:rPr lang="en-US" altLang="en-US" sz="2400" dirty="0" smtClean="0"/>
              <a:t>Complete any morning work</a:t>
            </a:r>
          </a:p>
          <a:p>
            <a:pPr eaLnBrk="1" hangingPunct="1">
              <a:buFont typeface="Courier New" pitchFamily="49" charset="0"/>
              <a:buChar char="o"/>
            </a:pPr>
            <a:r>
              <a:rPr lang="en-US" altLang="en-US" sz="2400" dirty="0" smtClean="0"/>
              <a:t>READ!</a:t>
            </a:r>
          </a:p>
        </p:txBody>
      </p:sp>
      <p:pic>
        <p:nvPicPr>
          <p:cNvPr id="820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7163" y="3395663"/>
            <a:ext cx="4411662"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box(in)">
                                      <p:cBhvr>
                                        <p:cTn id="12" dur="5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box(in)">
                                      <p:cBhvr>
                                        <p:cTn id="17" dur="5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box(in)">
                                      <p:cBhvr>
                                        <p:cTn id="22" dur="500"/>
                                        <p:tgtEl>
                                          <p:spTgt spid="71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box(in)">
                                      <p:cBhvr>
                                        <p:cTn id="27" dur="500"/>
                                        <p:tgtEl>
                                          <p:spTgt spid="717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Effect transition="in" filter="box(in)">
                                      <p:cBhvr>
                                        <p:cTn id="32" dur="500"/>
                                        <p:tgtEl>
                                          <p:spTgt spid="717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Effect transition="in" filter="box(in)">
                                      <p:cBhvr>
                                        <p:cTn id="37" dur="500"/>
                                        <p:tgtEl>
                                          <p:spTgt spid="717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171">
                                            <p:txEl>
                                              <p:pRg st="6" end="6"/>
                                            </p:txEl>
                                          </p:spTgt>
                                        </p:tgtEl>
                                        <p:attrNameLst>
                                          <p:attrName>style.visibility</p:attrName>
                                        </p:attrNameLst>
                                      </p:cBhvr>
                                      <p:to>
                                        <p:strVal val="visible"/>
                                      </p:to>
                                    </p:set>
                                    <p:animEffect transition="in" filter="box(in)">
                                      <p:cBhvr>
                                        <p:cTn id="42"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9336</TotalTime>
  <Words>1972</Words>
  <Application>Microsoft Office PowerPoint</Application>
  <PresentationFormat>On-screen Show (4:3)</PresentationFormat>
  <Paragraphs>200</Paragraphs>
  <Slides>27</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27</vt:i4>
      </vt:variant>
      <vt:variant>
        <vt:lpstr>Custom Shows</vt:lpstr>
      </vt:variant>
      <vt:variant>
        <vt:i4>1</vt:i4>
      </vt:variant>
    </vt:vector>
  </HeadingPairs>
  <TitlesOfParts>
    <vt:vector size="39" baseType="lpstr">
      <vt:lpstr>Arial</vt:lpstr>
      <vt:lpstr>BoxyDot</vt:lpstr>
      <vt:lpstr>Calibri</vt:lpstr>
      <vt:lpstr>CloudyDay</vt:lpstr>
      <vt:lpstr>Courier New</vt:lpstr>
      <vt:lpstr>Follow You Into the World</vt:lpstr>
      <vt:lpstr>Rockwell Condensed</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RIGHT AFTER  THE BELL RINGS</vt:lpstr>
      <vt:lpstr>Pencils</vt:lpstr>
      <vt:lpstr>RIGHT AFTER  THE BELL RINGS</vt:lpstr>
      <vt:lpstr>PowerPoint Presentation</vt:lpstr>
      <vt:lpstr>PowerPoint Presentation</vt:lpstr>
      <vt:lpstr>PowerPoint Presentation</vt:lpstr>
      <vt:lpstr>Pencils</vt:lpstr>
      <vt:lpstr>RIGHT AFTER  THE BELL RINGS</vt:lpstr>
      <vt:lpstr>PowerPoint Presentation</vt:lpstr>
      <vt:lpstr>PowerPoint Presentation</vt:lpstr>
      <vt:lpstr>PowerPoint Presentation</vt:lpstr>
      <vt:lpstr>PowerPoint Presentation</vt:lpstr>
      <vt:lpstr>Pencils</vt:lpstr>
      <vt:lpstr>PowerPoint Presentation</vt:lpstr>
      <vt:lpstr>Pencils</vt:lpstr>
      <vt:lpstr>PowerPoint Presentation</vt:lpstr>
      <vt:lpstr>PowerPoint Presentation</vt:lpstr>
      <vt:lpstr>Pencils</vt:lpstr>
      <vt:lpstr>Pencils</vt:lpstr>
      <vt:lpstr>Leadership</vt:lpstr>
    </vt:vector>
  </TitlesOfParts>
  <Company>DSA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PROCEDURES</dc:title>
  <dc:creator>cicek</dc:creator>
  <cp:lastModifiedBy>Santore, Jonathan W.</cp:lastModifiedBy>
  <cp:revision>111</cp:revision>
  <cp:lastPrinted>2017-08-25T12:25:28Z</cp:lastPrinted>
  <dcterms:created xsi:type="dcterms:W3CDTF">2004-09-03T21:07:10Z</dcterms:created>
  <dcterms:modified xsi:type="dcterms:W3CDTF">2018-08-24T19:12:22Z</dcterms:modified>
</cp:coreProperties>
</file>